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91" r:id="rId3"/>
    <p:sldId id="302" r:id="rId4"/>
    <p:sldId id="299" r:id="rId5"/>
    <p:sldId id="301" r:id="rId6"/>
    <p:sldId id="307" r:id="rId7"/>
    <p:sldId id="296" r:id="rId8"/>
    <p:sldId id="293" r:id="rId9"/>
    <p:sldId id="294" r:id="rId10"/>
    <p:sldId id="295" r:id="rId11"/>
    <p:sldId id="297" r:id="rId12"/>
    <p:sldId id="298" r:id="rId13"/>
    <p:sldId id="300" r:id="rId14"/>
    <p:sldId id="305" r:id="rId15"/>
    <p:sldId id="306" r:id="rId16"/>
    <p:sldId id="303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Allodi" initials="KA" lastIdx="12" clrIdx="0">
    <p:extLst>
      <p:ext uri="{19B8F6BF-5375-455C-9EA6-DF929625EA0E}">
        <p15:presenceInfo xmlns:p15="http://schemas.microsoft.com/office/powerpoint/2012/main" userId="S-1-5-21-256119485-4170362712-2121866681-1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39B"/>
    <a:srgbClr val="5D2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8" autoAdjust="0"/>
    <p:restoredTop sz="94660"/>
  </p:normalViewPr>
  <p:slideViewPr>
    <p:cSldViewPr>
      <p:cViewPr varScale="1">
        <p:scale>
          <a:sx n="70" d="100"/>
          <a:sy n="70" d="100"/>
        </p:scale>
        <p:origin x="16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231" tIns="48116" rIns="96231" bIns="4811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231" tIns="48116" rIns="96231" bIns="48116" rtlCol="0"/>
          <a:lstStyle>
            <a:lvl1pPr algn="r">
              <a:defRPr sz="1300"/>
            </a:lvl1pPr>
          </a:lstStyle>
          <a:p>
            <a:fld id="{4E7F2869-9FB8-4566-BE18-18CF06930AEB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231" tIns="48116" rIns="96231" bIns="4811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231" tIns="48116" rIns="96231" bIns="48116" rtlCol="0" anchor="b"/>
          <a:lstStyle>
            <a:lvl1pPr algn="r">
              <a:defRPr sz="1300"/>
            </a:lvl1pPr>
          </a:lstStyle>
          <a:p>
            <a:fld id="{DF476D3D-862F-4F86-8FD9-C963246573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0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231" tIns="48116" rIns="96231" bIns="4811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231" tIns="48116" rIns="96231" bIns="48116" rtlCol="0"/>
          <a:lstStyle>
            <a:lvl1pPr algn="r">
              <a:defRPr sz="1300"/>
            </a:lvl1pPr>
          </a:lstStyle>
          <a:p>
            <a:fld id="{B5974C74-D1E4-488A-8ACD-84597F2DF99F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31" tIns="48116" rIns="96231" bIns="481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231" tIns="48116" rIns="96231" bIns="481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231" tIns="48116" rIns="96231" bIns="4811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231" tIns="48116" rIns="96231" bIns="48116" rtlCol="0" anchor="b"/>
          <a:lstStyle>
            <a:lvl1pPr algn="r">
              <a:defRPr sz="1300"/>
            </a:lvl1pPr>
          </a:lstStyle>
          <a:p>
            <a:fld id="{2D531062-46A7-4865-981D-1B6EE5C59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2A67-40F1-4398-BA33-FCB22670DD24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2A67-40F1-4398-BA33-FCB22670DD24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9F7B6-8BBD-46F8-BE59-43684883A1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209800" y="914400"/>
            <a:ext cx="7772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sym typeface="Wingdings 2" pitchFamily="18" charset="2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362200" y="1143000"/>
            <a:ext cx="7772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sym typeface="Wingdings 2" pitchFamily="18" charset="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72200" y="381000"/>
            <a:ext cx="6362884" cy="2641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37939B"/>
                </a:solidFill>
                <a:latin typeface="+mn-lt"/>
                <a:cs typeface="Gill Sans"/>
              </a:rPr>
              <a:t>2018</a:t>
            </a:r>
            <a:r>
              <a:rPr lang="en-US" sz="6000" dirty="0" smtClean="0">
                <a:latin typeface="Gill Sans"/>
                <a:cs typeface="Gill Sans"/>
              </a:rPr>
              <a:t> </a:t>
            </a:r>
            <a:r>
              <a:rPr lang="en-US" sz="4000" dirty="0" smtClean="0">
                <a:latin typeface="Gill Sans"/>
                <a:cs typeface="Gill Sans"/>
              </a:rPr>
              <a:t/>
            </a:r>
            <a:br>
              <a:rPr lang="en-US" sz="4000" dirty="0" smtClean="0">
                <a:latin typeface="Gill Sans"/>
                <a:cs typeface="Gill Sans"/>
              </a:rPr>
            </a:br>
            <a:r>
              <a:rPr lang="en-US" sz="4000" dirty="0" smtClean="0">
                <a:cs typeface="Gill Sans"/>
              </a:rPr>
              <a:t>ASDS Consumer Survey </a:t>
            </a:r>
            <a:r>
              <a:rPr lang="en-US" sz="3600" dirty="0" smtClean="0">
                <a:cs typeface="Gill Sans"/>
              </a:rPr>
              <a:t/>
            </a:r>
            <a:br>
              <a:rPr lang="en-US" sz="3600" dirty="0" smtClean="0">
                <a:cs typeface="Gill Sans"/>
              </a:rPr>
            </a:br>
            <a:r>
              <a:rPr lang="en-US" sz="2590" dirty="0" smtClean="0">
                <a:cs typeface="Gill Sans"/>
              </a:rPr>
              <a:t>on Cosmetic Dermatologic Procedures</a:t>
            </a:r>
            <a:endParaRPr lang="en-US" sz="2590" dirty="0"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7485461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04800"/>
            <a:ext cx="117348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3175">
                  <a:noFill/>
                </a:ln>
                <a:solidFill>
                  <a:srgbClr val="37939B"/>
                </a:solidFill>
              </a:rPr>
              <a:t>Top     Procedures 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consumers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are considering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…</a:t>
            </a:r>
            <a:r>
              <a:rPr lang="en-US" sz="2400" b="1" dirty="0" smtClean="0">
                <a:ln w="3175">
                  <a:noFill/>
                </a:ln>
                <a:solidFill>
                  <a:srgbClr val="37939B"/>
                </a:solidFill>
              </a:rPr>
              <a:t/>
            </a:r>
            <a:br>
              <a:rPr lang="en-US" sz="2400" b="1" dirty="0" smtClean="0">
                <a:ln w="3175">
                  <a:noFill/>
                </a:ln>
                <a:solidFill>
                  <a:srgbClr val="37939B"/>
                </a:solidFill>
              </a:rPr>
            </a:br>
            <a:r>
              <a:rPr lang="en-US" sz="2000" b="1" dirty="0" smtClean="0">
                <a:ln w="3175">
                  <a:noFill/>
                </a:ln>
                <a:solidFill>
                  <a:srgbClr val="37939B"/>
                </a:solidFill>
              </a:rPr>
              <a:t/>
            </a:r>
            <a:br>
              <a:rPr lang="en-US" sz="2000" b="1" dirty="0" smtClean="0">
                <a:ln w="3175">
                  <a:noFill/>
                </a:ln>
                <a:solidFill>
                  <a:srgbClr val="37939B"/>
                </a:solidFill>
              </a:rPr>
            </a:b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	</a:t>
            </a: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57%</a:t>
            </a:r>
            <a:r>
              <a:rPr lang="en-US" sz="2700" b="1" dirty="0" smtClean="0">
                <a:ln w="3175">
                  <a:solidFill>
                    <a:srgbClr val="D9531E"/>
                  </a:solidFill>
                </a:ln>
                <a:solidFill>
                  <a:srgbClr val="E48253"/>
                </a:solidFill>
              </a:rPr>
              <a:t>  </a:t>
            </a:r>
            <a:r>
              <a:rPr lang="en-US" sz="1600" b="1" dirty="0" smtClean="0">
                <a:ln w="3175">
                  <a:solidFill>
                    <a:srgbClr val="D9531E"/>
                  </a:solidFill>
                </a:ln>
                <a:solidFill>
                  <a:srgbClr val="E48253"/>
                </a:solidFill>
              </a:rPr>
              <a:t> 	</a:t>
            </a:r>
            <a:r>
              <a:rPr lang="en-US" sz="2700" b="1" dirty="0" smtClean="0">
                <a:ln w="3175">
                  <a:noFill/>
                </a:ln>
              </a:rPr>
              <a:t>Ultrasound</a:t>
            </a:r>
            <a:r>
              <a:rPr lang="en-US" sz="2700" b="1" dirty="0">
                <a:ln w="3175">
                  <a:noFill/>
                </a:ln>
              </a:rPr>
              <a:t>, laser, light and </a:t>
            </a:r>
            <a:r>
              <a:rPr lang="en-US" sz="2700" b="1" dirty="0" smtClean="0">
                <a:ln w="3175">
                  <a:noFill/>
                </a:ln>
              </a:rPr>
              <a:t>radiofrequency</a:t>
            </a:r>
            <a:r>
              <a:rPr lang="en-US" sz="2800" b="1" dirty="0" smtClean="0">
                <a:ln w="3175">
                  <a:noFill/>
                </a:ln>
              </a:rPr>
              <a:t> </a:t>
            </a:r>
            <a:r>
              <a:rPr lang="en-US" sz="2700" b="1" dirty="0" smtClean="0">
                <a:ln w="3175">
                  <a:noFill/>
                </a:ln>
              </a:rPr>
              <a:t>treatments </a:t>
            </a:r>
            <a:r>
              <a:rPr lang="en-US" sz="2700" b="1" dirty="0">
                <a:ln w="3175">
                  <a:noFill/>
                </a:ln>
              </a:rPr>
              <a:t>for skin </a:t>
            </a:r>
            <a:r>
              <a:rPr lang="en-US" sz="2700" b="1" dirty="0" smtClean="0">
                <a:ln w="3175">
                  <a:noFill/>
                </a:ln>
              </a:rPr>
              <a:t>			tightening </a:t>
            </a:r>
            <a:r>
              <a:rPr lang="en-US" sz="2700" b="1" dirty="0">
                <a:ln w="3175">
                  <a:noFill/>
                </a:ln>
              </a:rPr>
              <a:t>and wrinkles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	</a:t>
            </a: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57%</a:t>
            </a:r>
            <a:r>
              <a:rPr lang="en-US" sz="3200" b="1" dirty="0" smtClean="0">
                <a:ln w="3175">
                  <a:solidFill>
                    <a:srgbClr val="D9531E"/>
                  </a:solidFill>
                </a:ln>
                <a:solidFill>
                  <a:srgbClr val="E48253"/>
                </a:solidFill>
              </a:rPr>
              <a:t>  </a:t>
            </a:r>
            <a:r>
              <a:rPr lang="en-US" sz="2700" b="1" dirty="0" smtClean="0">
                <a:ln w="3175">
                  <a:noFill/>
                </a:ln>
              </a:rPr>
              <a:t>Body </a:t>
            </a:r>
            <a:r>
              <a:rPr lang="en-US" sz="2700" b="1" dirty="0">
                <a:ln w="3175">
                  <a:noFill/>
                </a:ln>
              </a:rPr>
              <a:t>sculpting</a:t>
            </a:r>
            <a:endParaRPr lang="en-US" sz="2700" b="1" dirty="0" smtClean="0">
              <a:ln w="3175">
                <a:noFill/>
              </a:ln>
              <a:solidFill>
                <a:srgbClr val="D9531E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	51%</a:t>
            </a:r>
            <a:r>
              <a:rPr lang="en-US" sz="3600" b="1" dirty="0" smtClean="0">
                <a:ln w="3175">
                  <a:noFill/>
                </a:ln>
                <a:solidFill>
                  <a:srgbClr val="E48253"/>
                </a:solidFill>
              </a:rPr>
              <a:t>  </a:t>
            </a:r>
            <a:r>
              <a:rPr lang="en-US" sz="2700" b="1" dirty="0" smtClean="0">
                <a:ln w="3175">
                  <a:noFill/>
                </a:ln>
              </a:rPr>
              <a:t>Microdermabrasion</a:t>
            </a:r>
            <a:endParaRPr lang="en-US" sz="27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	48%</a:t>
            </a:r>
            <a:r>
              <a:rPr lang="en-US" sz="3200" b="1" dirty="0" smtClean="0">
                <a:ln w="3175">
                  <a:noFill/>
                </a:ln>
                <a:solidFill>
                  <a:srgbClr val="E48253"/>
                </a:solidFill>
              </a:rPr>
              <a:t>  </a:t>
            </a:r>
            <a:r>
              <a:rPr lang="en-US" sz="2700" b="1" dirty="0" smtClean="0">
                <a:ln w="3175">
                  <a:noFill/>
                </a:ln>
              </a:rPr>
              <a:t>Laser hair removal</a:t>
            </a:r>
          </a:p>
          <a:p>
            <a:pPr>
              <a:spcBef>
                <a:spcPts val="1200"/>
              </a:spcBef>
            </a:pPr>
            <a:r>
              <a:rPr lang="en-US" sz="2700" b="1" dirty="0">
                <a:ln w="3175">
                  <a:noFill/>
                </a:ln>
                <a:solidFill>
                  <a:srgbClr val="D9531E"/>
                </a:solidFill>
              </a:rPr>
              <a:t>	</a:t>
            </a: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47%</a:t>
            </a:r>
            <a:r>
              <a:rPr lang="en-US" sz="27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200" b="1" dirty="0" smtClean="0">
                <a:ln w="3175">
                  <a:noFill/>
                </a:ln>
                <a:solidFill>
                  <a:srgbClr val="D9531E"/>
                </a:solidFill>
              </a:rPr>
              <a:t>  </a:t>
            </a:r>
            <a:r>
              <a:rPr lang="en-US" sz="2700" b="1" dirty="0" smtClean="0">
                <a:ln w="3175">
                  <a:noFill/>
                </a:ln>
              </a:rPr>
              <a:t>Injectable wrinkle-relaxers</a:t>
            </a:r>
            <a:endParaRPr lang="en-US" sz="2700" b="1" dirty="0">
              <a:ln w="3175">
                <a:noFill/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304800"/>
            <a:ext cx="45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3175">
                  <a:noFill/>
                </a:ln>
                <a:solidFill>
                  <a:srgbClr val="37939B"/>
                </a:solidFill>
              </a:rPr>
              <a:t>5</a:t>
            </a:r>
            <a:r>
              <a:rPr lang="en-US" sz="14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endParaRPr lang="en-US" sz="1400" b="1" dirty="0">
              <a:ln w="3175">
                <a:noFill/>
              </a:ln>
              <a:solidFill>
                <a:srgbClr val="D9531E"/>
              </a:solidFill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50792" y="7394955"/>
            <a:ext cx="2145792" cy="98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41625" y="8686800"/>
            <a:ext cx="3048000" cy="1341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r="11782" b="8381"/>
          <a:stretch/>
        </p:blipFill>
        <p:spPr>
          <a:xfrm>
            <a:off x="7696200" y="2362200"/>
            <a:ext cx="4299470" cy="341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381000"/>
            <a:ext cx="916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Why are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consumers </a:t>
            </a:r>
            <a:r>
              <a:rPr lang="en-US" sz="6000" b="1" dirty="0" smtClean="0">
                <a:ln w="3175">
                  <a:noFill/>
                </a:ln>
                <a:solidFill>
                  <a:srgbClr val="37939B"/>
                </a:solidFill>
              </a:rPr>
              <a:t>WAITING</a:t>
            </a:r>
            <a:r>
              <a:rPr lang="en-US" sz="3200" b="1" dirty="0" smtClean="0">
                <a:ln w="3175">
                  <a:noFill/>
                </a:ln>
                <a:solidFill>
                  <a:srgbClr val="37939B"/>
                </a:solidFill>
              </a:rPr>
              <a:t>? </a:t>
            </a:r>
            <a:endParaRPr lang="en-US" sz="32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47800"/>
            <a:ext cx="7162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Top</a:t>
            </a: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5400" b="1" dirty="0" smtClean="0">
                <a:ln w="3175">
                  <a:noFill/>
                </a:ln>
                <a:solidFill>
                  <a:srgbClr val="D9531E"/>
                </a:solidFill>
              </a:rPr>
              <a:t>4</a:t>
            </a:r>
            <a:r>
              <a:rPr lang="en-US" sz="27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reasons</a:t>
            </a:r>
            <a:endParaRPr lang="en-US" sz="3600" b="1" dirty="0">
              <a:ln w="3175">
                <a:solidFill>
                  <a:srgbClr val="D9531E"/>
                </a:solidFill>
              </a:ln>
              <a:solidFill>
                <a:srgbClr val="37939B"/>
              </a:solidFill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cs typeface="Calibri" pitchFamily="34" charset="0"/>
              </a:rPr>
              <a:t>Cost </a:t>
            </a:r>
            <a:endParaRPr lang="en-US" sz="3200" b="1" dirty="0" smtClean="0">
              <a:cs typeface="Calibri" pitchFamily="34" charset="0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cs typeface="Calibri" pitchFamily="34" charset="0"/>
              </a:rPr>
              <a:t>May be painful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cs typeface="Calibri" pitchFamily="34" charset="0"/>
              </a:rPr>
              <a:t>May </a:t>
            </a:r>
            <a:r>
              <a:rPr lang="en-US" sz="3200" b="1" dirty="0">
                <a:cs typeface="Calibri" pitchFamily="34" charset="0"/>
              </a:rPr>
              <a:t>not get the results I’m looking </a:t>
            </a:r>
            <a:r>
              <a:rPr lang="en-US" sz="3200" b="1" dirty="0" smtClean="0">
                <a:cs typeface="Calibri" pitchFamily="34" charset="0"/>
              </a:rPr>
              <a:t>for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cs typeface="Calibri" pitchFamily="34" charset="0"/>
              </a:rPr>
              <a:t>Don't know what type of practitioner to see </a:t>
            </a:r>
            <a:endParaRPr lang="en-US" sz="3200" b="1" dirty="0"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8956" y="6476774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Copyright ASDS </a:t>
            </a:r>
            <a:r>
              <a:rPr lang="en-US" sz="900" dirty="0" smtClean="0"/>
              <a:t>2017.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Confidential: Do not distribute or disseminate.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3" r="13325" b="3208"/>
          <a:stretch/>
        </p:blipFill>
        <p:spPr>
          <a:xfrm>
            <a:off x="8077200" y="1676400"/>
            <a:ext cx="3483586" cy="2819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8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3810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What has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the most 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INFLUENCE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 on 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PRACTITIONER?</a:t>
            </a:r>
            <a:endParaRPr lang="en-US" sz="44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9296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Top </a:t>
            </a:r>
            <a:r>
              <a:rPr lang="en-US" sz="4400" b="1" dirty="0">
                <a:ln w="3175">
                  <a:noFill/>
                </a:ln>
                <a:solidFill>
                  <a:srgbClr val="D9531E"/>
                </a:solidFill>
              </a:rPr>
              <a:t>3</a:t>
            </a: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of 11 factors influencing </a:t>
            </a:r>
            <a:b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</a:b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the selection of a </a:t>
            </a: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practitioner</a:t>
            </a:r>
            <a:r>
              <a:rPr lang="en-US" b="1" dirty="0" smtClean="0">
                <a:ln w="3175">
                  <a:noFill/>
                </a:ln>
                <a:solidFill>
                  <a:srgbClr val="D9531E"/>
                </a:solidFill>
              </a:rPr>
              <a:t/>
            </a:r>
            <a:br>
              <a:rPr lang="en-US" b="1" dirty="0" smtClean="0">
                <a:ln w="3175">
                  <a:noFill/>
                </a:ln>
                <a:solidFill>
                  <a:srgbClr val="D9531E"/>
                </a:solidFill>
              </a:rPr>
            </a:br>
            <a:r>
              <a:rPr lang="en-US" b="1" dirty="0" smtClean="0">
                <a:ln w="3175">
                  <a:noFill/>
                </a:ln>
                <a:solidFill>
                  <a:srgbClr val="D9531E"/>
                </a:solidFill>
              </a:rPr>
              <a:t/>
            </a:r>
            <a:br>
              <a:rPr lang="en-US" b="1" dirty="0" smtClean="0">
                <a:ln w="3175">
                  <a:noFill/>
                </a:ln>
                <a:solidFill>
                  <a:srgbClr val="D9531E"/>
                </a:solidFill>
              </a:rPr>
            </a:b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49%</a:t>
            </a:r>
            <a:r>
              <a:rPr lang="en-US" sz="24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1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24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200" b="1" dirty="0">
                <a:ln w="3175">
                  <a:noFill/>
                </a:ln>
              </a:rPr>
              <a:t>Price</a:t>
            </a:r>
            <a:endParaRPr lang="en-US" sz="28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42%</a:t>
            </a:r>
            <a:r>
              <a:rPr lang="en-US" sz="2800" b="1" dirty="0" smtClean="0">
                <a:ln w="3175">
                  <a:noFill/>
                </a:ln>
                <a:solidFill>
                  <a:srgbClr val="D9531E"/>
                </a:solidFill>
              </a:rPr>
              <a:t>  </a:t>
            </a:r>
            <a:r>
              <a:rPr lang="en-US" sz="3200" b="1" dirty="0" smtClean="0">
                <a:ln w="3175">
                  <a:noFill/>
                </a:ln>
              </a:rPr>
              <a:t>SPECIALTY </a:t>
            </a:r>
            <a:r>
              <a:rPr lang="en-US" sz="3200" b="1" dirty="0">
                <a:ln w="3175">
                  <a:noFill/>
                </a:ln>
              </a:rPr>
              <a:t>in which the </a:t>
            </a:r>
            <a:br>
              <a:rPr lang="en-US" sz="3200" b="1" dirty="0">
                <a:ln w="3175">
                  <a:noFill/>
                </a:ln>
              </a:rPr>
            </a:br>
            <a:r>
              <a:rPr lang="en-US" sz="3200" b="1" dirty="0">
                <a:ln w="3175">
                  <a:noFill/>
                </a:ln>
              </a:rPr>
              <a:t>          </a:t>
            </a:r>
            <a:r>
              <a:rPr lang="en-US" sz="1600" b="1" dirty="0" smtClean="0">
                <a:ln w="3175">
                  <a:noFill/>
                </a:ln>
              </a:rPr>
              <a:t> </a:t>
            </a:r>
            <a:r>
              <a:rPr lang="en-US" sz="3200" b="1" dirty="0" smtClean="0">
                <a:ln w="3175">
                  <a:noFill/>
                </a:ln>
              </a:rPr>
              <a:t>physician </a:t>
            </a:r>
            <a:r>
              <a:rPr lang="en-US" sz="3200" b="1" dirty="0">
                <a:ln w="3175">
                  <a:noFill/>
                </a:ln>
              </a:rPr>
              <a:t>is board-certified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37%</a:t>
            </a:r>
            <a:r>
              <a:rPr lang="en-US" sz="9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1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600" b="1" dirty="0" smtClean="0">
                <a:ln w="3175">
                  <a:noFill/>
                </a:ln>
                <a:solidFill>
                  <a:srgbClr val="D9531E"/>
                </a:solidFill>
              </a:rPr>
              <a:t>    </a:t>
            </a:r>
            <a:r>
              <a:rPr lang="en-US" sz="3200" b="1" dirty="0" smtClean="0">
                <a:ln w="3175">
                  <a:noFill/>
                </a:ln>
              </a:rPr>
              <a:t>Referral </a:t>
            </a:r>
            <a:r>
              <a:rPr lang="en-US" sz="3200" b="1" dirty="0">
                <a:ln w="3175">
                  <a:noFill/>
                </a:ln>
              </a:rPr>
              <a:t>from a physician</a:t>
            </a:r>
            <a:endParaRPr lang="en-US" sz="2000" b="1" dirty="0">
              <a:ln w="3175">
                <a:noFill/>
              </a:ln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3"/>
          <a:stretch/>
        </p:blipFill>
        <p:spPr>
          <a:xfrm>
            <a:off x="7010400" y="1219200"/>
            <a:ext cx="2608729" cy="42291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2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304800"/>
            <a:ext cx="950672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n w="3175">
                  <a:noFill/>
                </a:ln>
                <a:solidFill>
                  <a:srgbClr val="37939B"/>
                </a:solidFill>
              </a:rPr>
              <a:t>Top </a:t>
            </a:r>
            <a:r>
              <a:rPr lang="en-US" sz="4800" b="1" dirty="0">
                <a:ln w="3175">
                  <a:noFill/>
                </a:ln>
                <a:solidFill>
                  <a:srgbClr val="37939B"/>
                </a:solidFill>
              </a:rPr>
              <a:t>SATISFACTION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ratings* </a:t>
            </a:r>
            <a:endParaRPr lang="en-US" sz="900" b="1" dirty="0" smtClean="0">
              <a:ln w="3175">
                <a:noFill/>
              </a:ln>
              <a:solidFill>
                <a:srgbClr val="37939B"/>
              </a:solidFill>
            </a:endParaRPr>
          </a:p>
          <a:p>
            <a:pPr marL="114300"/>
            <a:r>
              <a:rPr lang="en-US" sz="900" b="1" dirty="0" smtClean="0">
                <a:ln w="3175">
                  <a:noFill/>
                </a:ln>
              </a:rPr>
              <a:t>		</a:t>
            </a:r>
            <a:br>
              <a:rPr lang="en-US" sz="900" b="1" dirty="0" smtClean="0">
                <a:ln w="3175">
                  <a:noFill/>
                </a:ln>
              </a:rPr>
            </a:br>
            <a:r>
              <a:rPr lang="en-US" sz="900" b="1" dirty="0" smtClean="0">
                <a:ln w="3175">
                  <a:noFill/>
                </a:ln>
              </a:rPr>
              <a:t>		</a:t>
            </a:r>
            <a:r>
              <a:rPr lang="en-US" sz="3200" b="1" dirty="0" smtClean="0">
                <a:ln w="3175">
                  <a:noFill/>
                </a:ln>
              </a:rPr>
              <a:t>Injectable wrinkle-relaxers and fillers</a:t>
            </a:r>
            <a:endParaRPr lang="en-US" sz="3200" b="1" dirty="0">
              <a:ln w="3175">
                <a:noFill/>
              </a:ln>
            </a:endParaRPr>
          </a:p>
          <a:p>
            <a:pPr marL="120650">
              <a:spcBef>
                <a:spcPts val="1800"/>
              </a:spcBef>
            </a:pPr>
            <a:r>
              <a:rPr lang="en-US" sz="3200" b="1" dirty="0" smtClean="0">
                <a:ln w="3175">
                  <a:noFill/>
                </a:ln>
              </a:rPr>
              <a:t>		Body sculpting</a:t>
            </a:r>
          </a:p>
          <a:p>
            <a:pPr marL="120650">
              <a:spcBef>
                <a:spcPts val="1800"/>
              </a:spcBef>
            </a:pPr>
            <a:r>
              <a:rPr lang="en-US" sz="3200" b="1" dirty="0" smtClean="0">
                <a:ln w="3175">
                  <a:noFill/>
                </a:ln>
              </a:rPr>
              <a:t>		Vein treatments</a:t>
            </a:r>
          </a:p>
          <a:p>
            <a:pPr marL="120650">
              <a:spcBef>
                <a:spcPts val="1800"/>
              </a:spcBef>
            </a:pPr>
            <a:r>
              <a:rPr lang="en-US" sz="3200" b="1" dirty="0" smtClean="0">
                <a:ln w="3175">
                  <a:noFill/>
                </a:ln>
              </a:rPr>
              <a:t>		Chemical peels</a:t>
            </a:r>
          </a:p>
          <a:p>
            <a:pPr marL="120650">
              <a:spcBef>
                <a:spcPts val="1800"/>
              </a:spcBef>
            </a:pPr>
            <a:r>
              <a:rPr lang="en-US" sz="3200" b="1" dirty="0" smtClean="0">
                <a:ln w="3175">
                  <a:noFill/>
                </a:ln>
              </a:rPr>
              <a:t>		Laser </a:t>
            </a:r>
            <a:r>
              <a:rPr lang="en-US" sz="3200" b="1" dirty="0">
                <a:ln w="3175">
                  <a:noFill/>
                </a:ln>
              </a:rPr>
              <a:t>/ light </a:t>
            </a:r>
            <a:r>
              <a:rPr lang="en-US" sz="3200" b="1" dirty="0" smtClean="0">
                <a:ln w="3175">
                  <a:noFill/>
                </a:ln>
              </a:rPr>
              <a:t>therapy for </a:t>
            </a:r>
            <a:r>
              <a:rPr lang="en-US" sz="3200" b="1" dirty="0">
                <a:ln w="3175">
                  <a:noFill/>
                </a:ln>
              </a:rPr>
              <a:t>skin </a:t>
            </a:r>
            <a:r>
              <a:rPr lang="en-US" sz="3200" b="1" dirty="0" smtClean="0">
                <a:ln w="3175">
                  <a:noFill/>
                </a:ln>
              </a:rPr>
              <a:t>tone</a:t>
            </a:r>
          </a:p>
          <a:p>
            <a:pPr marL="120650">
              <a:spcBef>
                <a:spcPts val="1800"/>
              </a:spcBef>
            </a:pPr>
            <a:r>
              <a:rPr lang="en-US" sz="3200" b="1" dirty="0" smtClean="0">
                <a:ln w="3175">
                  <a:noFill/>
                </a:ln>
              </a:rPr>
              <a:t>		Laser </a:t>
            </a:r>
            <a:r>
              <a:rPr lang="en-US" sz="3200" b="1" dirty="0">
                <a:ln w="3175">
                  <a:noFill/>
                </a:ln>
              </a:rPr>
              <a:t>tattoo </a:t>
            </a:r>
            <a:r>
              <a:rPr lang="en-US" sz="3200" b="1" dirty="0" smtClean="0">
                <a:ln w="3175">
                  <a:noFill/>
                </a:ln>
              </a:rPr>
              <a:t>removal</a:t>
            </a:r>
          </a:p>
          <a:p>
            <a:pPr marL="120650">
              <a:spcBef>
                <a:spcPts val="1800"/>
              </a:spcBef>
            </a:pPr>
            <a:r>
              <a:rPr lang="en-US" sz="2400" b="1" dirty="0" smtClean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		</a:t>
            </a:r>
            <a:endParaRPr lang="en-US" sz="2400" b="1" dirty="0">
              <a:ln w="3175">
                <a:noFill/>
              </a:ln>
              <a:latin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562600"/>
            <a:ext cx="4019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3175">
                  <a:noFill/>
                </a:ln>
                <a:solidFill>
                  <a:srgbClr val="37939B"/>
                </a:solidFill>
              </a:rPr>
              <a:t>*90% or higher</a:t>
            </a:r>
            <a:endParaRPr lang="en-US" sz="2400" b="1" dirty="0">
              <a:ln w="3175">
                <a:noFill/>
              </a:ln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5937" b="7771"/>
          <a:stretch/>
        </p:blipFill>
        <p:spPr>
          <a:xfrm rot="21441111">
            <a:off x="7171727" y="2012320"/>
            <a:ext cx="4733365" cy="379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228600"/>
            <a:ext cx="1165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COST PER MONTH 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personal skin care products?</a:t>
            </a:r>
            <a:endParaRPr lang="en-US" sz="36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100584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Top </a:t>
            </a:r>
            <a:r>
              <a:rPr lang="en-US" sz="4800" b="1" dirty="0">
                <a:ln w="3175">
                  <a:noFill/>
                </a:ln>
                <a:solidFill>
                  <a:srgbClr val="D9531E"/>
                </a:solidFill>
              </a:rPr>
              <a:t>3</a:t>
            </a:r>
            <a:r>
              <a:rPr lang="en-US" sz="40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price ranges for consumer spending on </a:t>
            </a:r>
            <a:b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</a:b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skin care products per month.</a:t>
            </a:r>
            <a:endParaRPr lang="en-US" sz="3600" b="1" dirty="0">
              <a:ln w="3175">
                <a:noFill/>
              </a:ln>
              <a:solidFill>
                <a:srgbClr val="D9531E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	55%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       </a:t>
            </a:r>
            <a:r>
              <a:rPr lang="en-US" sz="3200" b="1" dirty="0" smtClean="0">
                <a:ln w="3175">
                  <a:noFill/>
                </a:ln>
              </a:rPr>
              <a:t>$1 - $50</a:t>
            </a: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	22%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 	      </a:t>
            </a:r>
            <a:r>
              <a:rPr lang="en-US" sz="6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200" b="1" dirty="0" smtClean="0">
                <a:ln w="3175">
                  <a:noFill/>
                </a:ln>
              </a:rPr>
              <a:t>$51 - $100</a:t>
            </a:r>
            <a:endParaRPr lang="en-US" sz="20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	  9%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0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400" b="1" dirty="0" smtClean="0">
                <a:ln w="3175">
                  <a:noFill/>
                </a:ln>
                <a:solidFill>
                  <a:srgbClr val="D9531E"/>
                </a:solidFill>
              </a:rPr>
              <a:t>         </a:t>
            </a:r>
            <a:r>
              <a:rPr lang="en-US" sz="3200" b="1" dirty="0" smtClean="0">
                <a:ln w="3175">
                  <a:noFill/>
                </a:ln>
              </a:rPr>
              <a:t>$101 - $150</a:t>
            </a:r>
            <a:endParaRPr lang="en-US" sz="2400" b="1" dirty="0">
              <a:ln w="3175">
                <a:noFill/>
              </a:ln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8956" y="6476774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Copyright ASDS </a:t>
            </a:r>
            <a:r>
              <a:rPr lang="en-US" sz="900" dirty="0" smtClean="0"/>
              <a:t>2017.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Confidential: Do not distribute or disseminate.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9939"/>
          <a:stretch/>
        </p:blipFill>
        <p:spPr>
          <a:xfrm>
            <a:off x="6248400" y="2514600"/>
            <a:ext cx="4535735" cy="29450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59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457200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How do they 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PREFER TO PAY 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for skin care?</a:t>
            </a:r>
            <a:endParaRPr lang="en-US" sz="36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371600"/>
            <a:ext cx="11430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More than </a:t>
            </a:r>
            <a:r>
              <a:rPr lang="en-US" sz="3200" b="1" u="sng" dirty="0" smtClean="0">
                <a:ln w="3175">
                  <a:noFill/>
                </a:ln>
                <a:solidFill>
                  <a:srgbClr val="D9531E"/>
                </a:solidFill>
              </a:rPr>
              <a:t>HALF OF CONSUMERS </a:t>
            </a: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would prefer to </a:t>
            </a:r>
            <a:r>
              <a:rPr lang="en-US" sz="3200" b="1" u="sng" dirty="0" smtClean="0">
                <a:ln w="3175">
                  <a:noFill/>
                </a:ln>
                <a:solidFill>
                  <a:srgbClr val="D9531E"/>
                </a:solidFill>
              </a:rPr>
              <a:t>pay more up front </a:t>
            </a: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to lower their costs annually. </a:t>
            </a:r>
            <a:endParaRPr lang="en-US" sz="3200" b="1" dirty="0">
              <a:ln w="3175">
                <a:noFill/>
              </a:ln>
              <a:solidFill>
                <a:srgbClr val="D9531E"/>
              </a:solidFill>
            </a:endParaRPr>
          </a:p>
          <a:p>
            <a:pPr>
              <a:spcBef>
                <a:spcPts val="600"/>
              </a:spcBef>
            </a:pPr>
            <a:endParaRPr lang="en-US" sz="2400" b="1" dirty="0" smtClean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67000" y="3124200"/>
            <a:ext cx="5562600" cy="2209800"/>
          </a:xfrm>
          <a:prstGeom prst="roundRect">
            <a:avLst/>
          </a:prstGeom>
          <a:solidFill>
            <a:srgbClr val="379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ln w="3175">
                  <a:noFill/>
                </a:ln>
                <a:latin typeface="Gill Sans"/>
              </a:rPr>
              <a:t>Paying </a:t>
            </a:r>
            <a:r>
              <a:rPr lang="en-US" sz="2400" b="1" dirty="0" smtClean="0">
                <a:ln w="3175">
                  <a:noFill/>
                </a:ln>
                <a:latin typeface="Gill Sans"/>
              </a:rPr>
              <a:t>more up </a:t>
            </a:r>
            <a:r>
              <a:rPr lang="en-US" sz="2400" b="1" dirty="0">
                <a:ln w="3175">
                  <a:noFill/>
                </a:ln>
                <a:latin typeface="Gill Sans"/>
              </a:rPr>
              <a:t>front for cosmetic procedures can </a:t>
            </a:r>
            <a:r>
              <a:rPr lang="en-US" sz="2400" b="1" dirty="0" smtClean="0">
                <a:ln w="3175">
                  <a:noFill/>
                </a:ln>
                <a:latin typeface="Gill Sans"/>
              </a:rPr>
              <a:t>offset </a:t>
            </a:r>
            <a:r>
              <a:rPr lang="en-US" sz="2400" b="1" dirty="0">
                <a:ln w="3175">
                  <a:noFill/>
                </a:ln>
                <a:latin typeface="Gill Sans"/>
              </a:rPr>
              <a:t>higher annual costs of skin care products.</a:t>
            </a:r>
          </a:p>
        </p:txBody>
      </p:sp>
      <p:pic>
        <p:nvPicPr>
          <p:cNvPr id="3080" name="Picture 8" descr="Image result for cost icon 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33600"/>
            <a:ext cx="18287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41" y="0"/>
            <a:ext cx="8433581" cy="122436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rgbClr val="37939B"/>
                </a:solidFill>
                <a:latin typeface="Georgia" pitchFamily="18" charset="0"/>
                <a:cs typeface="Gill Sans"/>
              </a:rPr>
              <a:t> </a:t>
            </a:r>
            <a:r>
              <a:rPr lang="en-US" sz="5400" b="1" dirty="0" smtClean="0">
                <a:solidFill>
                  <a:srgbClr val="37939B"/>
                </a:solidFill>
                <a:latin typeface="+mn-lt"/>
                <a:cs typeface="Gill Sans"/>
              </a:rPr>
              <a:t>Summary</a:t>
            </a:r>
            <a:endParaRPr lang="en-US" sz="5400" b="1" dirty="0">
              <a:solidFill>
                <a:srgbClr val="37939B"/>
              </a:solidFill>
              <a:latin typeface="+mn-lt"/>
              <a:cs typeface="Gill San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11665057" cy="516234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</a:rPr>
              <a:t>Dermatologists are ranked as the No.1 influencer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on the decision to have a </a:t>
            </a:r>
            <a:r>
              <a:rPr lang="en-US" sz="2800" u="sng" dirty="0" smtClean="0"/>
              <a:t>cosmetic procedure </a:t>
            </a:r>
            <a:r>
              <a:rPr lang="en-US" sz="2800" dirty="0" smtClean="0"/>
              <a:t>and </a:t>
            </a:r>
            <a:r>
              <a:rPr lang="en-US" sz="2800" u="sng" dirty="0" smtClean="0"/>
              <a:t>skin care</a:t>
            </a:r>
            <a:r>
              <a:rPr lang="en-US" sz="2800" dirty="0" smtClean="0"/>
              <a:t> decisions.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</a:rPr>
              <a:t>Specialty board-certification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repeatedly ranked as top factor influencing the selection of a practitioner. 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</a:rPr>
              <a:t>10 out of 10 </a:t>
            </a:r>
            <a:r>
              <a:rPr lang="en-US" sz="2800" dirty="0" smtClean="0"/>
              <a:t>patients and prospective patients would chose an ASDS member </a:t>
            </a:r>
            <a:r>
              <a:rPr lang="en-US" sz="2800" dirty="0"/>
              <a:t>d</a:t>
            </a:r>
            <a:r>
              <a:rPr lang="en-US" sz="2800" dirty="0" smtClean="0"/>
              <a:t>ermatologist. 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Almost 70% of consumers </a:t>
            </a:r>
            <a:r>
              <a:rPr lang="en-US" sz="2800" dirty="0"/>
              <a:t>are considering cosmetic procedures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800" dirty="0" smtClean="0"/>
              <a:t>More than </a:t>
            </a: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</a:rPr>
              <a:t>half of consumers would rather pay more up front for skin </a:t>
            </a:r>
            <a:r>
              <a:rPr lang="en-US" sz="2800" u="sng" smtClean="0">
                <a:solidFill>
                  <a:schemeClr val="accent6">
                    <a:lumMod val="75000"/>
                  </a:schemeClr>
                </a:solidFill>
              </a:rPr>
              <a:t>care </a:t>
            </a:r>
            <a:r>
              <a:rPr lang="en-US" sz="2800" u="sng" smtClean="0">
                <a:solidFill>
                  <a:schemeClr val="accent6">
                    <a:lumMod val="75000"/>
                  </a:schemeClr>
                </a:solidFill>
              </a:rPr>
              <a:t>needs</a:t>
            </a:r>
            <a:r>
              <a:rPr lang="en-US" sz="2800" smtClean="0"/>
              <a:t>, </a:t>
            </a:r>
            <a:r>
              <a:rPr lang="en-US" sz="2800" dirty="0" smtClean="0"/>
              <a:t>resulting in a lower cost annually.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433581" cy="122436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rgbClr val="37939B"/>
                </a:solidFill>
                <a:latin typeface="Georgia" pitchFamily="18" charset="0"/>
                <a:cs typeface="Gill Sans"/>
              </a:rPr>
              <a:t> </a:t>
            </a:r>
            <a:r>
              <a:rPr lang="en-US" sz="5400" b="1" dirty="0" smtClean="0">
                <a:solidFill>
                  <a:srgbClr val="37939B"/>
                </a:solidFill>
                <a:latin typeface="+mn-lt"/>
                <a:cs typeface="Gill Sans"/>
              </a:rPr>
              <a:t>Methodology</a:t>
            </a:r>
            <a:endParaRPr lang="en-US" sz="5400" b="1" dirty="0">
              <a:solidFill>
                <a:srgbClr val="37939B"/>
              </a:solidFill>
              <a:latin typeface="+mn-lt"/>
              <a:cs typeface="Gill San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066800"/>
            <a:ext cx="9753600" cy="516234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800" dirty="0">
                <a:latin typeface="Gill Sans"/>
              </a:rPr>
              <a:t>Developed by ASDS Survey </a:t>
            </a:r>
            <a:r>
              <a:rPr lang="en-US" sz="2800" dirty="0" smtClean="0">
                <a:latin typeface="Gill Sans"/>
              </a:rPr>
              <a:t>Work </a:t>
            </a:r>
            <a:r>
              <a:rPr lang="en-US" sz="2800" dirty="0">
                <a:latin typeface="Gill Sans"/>
              </a:rPr>
              <a:t>Group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Gill Sans"/>
              </a:rPr>
              <a:t>Online survey fielded by Survata May 1 to July 21, 2018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Gill Sans"/>
              </a:rPr>
              <a:t>3,525 respondents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Gill Sans"/>
              </a:rPr>
              <a:t>Survey split in four parts with some overlapping questions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7"/>
          <a:stretch/>
        </p:blipFill>
        <p:spPr>
          <a:xfrm>
            <a:off x="1295400" y="3505200"/>
            <a:ext cx="8382000" cy="19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228600"/>
            <a:ext cx="11353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3175">
                  <a:noFill/>
                </a:ln>
                <a:solidFill>
                  <a:srgbClr val="D9531E"/>
                </a:solidFill>
              </a:rPr>
              <a:t>ASDS </a:t>
            </a:r>
            <a:r>
              <a:rPr lang="en-US" sz="4800" b="1" dirty="0" smtClean="0">
                <a:ln w="3175">
                  <a:noFill/>
                </a:ln>
                <a:solidFill>
                  <a:srgbClr val="D9531E"/>
                </a:solidFill>
              </a:rPr>
              <a:t>MEMBER DERMATOLOGISTS</a:t>
            </a:r>
            <a:endParaRPr lang="en-US" sz="4800" b="1" i="1" dirty="0">
              <a:ln w="3175">
                <a:noFill/>
              </a:ln>
              <a:solidFill>
                <a:srgbClr val="37939B"/>
              </a:solidFill>
            </a:endParaRPr>
          </a:p>
          <a:p>
            <a:r>
              <a:rPr lang="en-US" sz="4000" b="1" dirty="0" smtClean="0">
                <a:ln w="3175">
                  <a:noFill/>
                </a:ln>
                <a:solidFill>
                  <a:srgbClr val="37939B"/>
                </a:solidFill>
              </a:rPr>
              <a:t>are the provider of choice for the  </a:t>
            </a:r>
            <a:r>
              <a:rPr lang="en-US" sz="4000" b="1" u="sng" dirty="0" smtClean="0">
                <a:ln w="3175">
                  <a:noFill/>
                </a:ln>
                <a:solidFill>
                  <a:srgbClr val="37939B"/>
                </a:solidFill>
              </a:rPr>
              <a:t>3</a:t>
            </a:r>
            <a:r>
              <a:rPr lang="en-US" sz="4000" b="1" u="sng" baseline="30000" dirty="0">
                <a:ln w="3175">
                  <a:noFill/>
                </a:ln>
                <a:solidFill>
                  <a:srgbClr val="37939B"/>
                </a:solidFill>
              </a:rPr>
              <a:t>r</a:t>
            </a:r>
            <a:r>
              <a:rPr lang="en-US" sz="4000" b="1" u="sng" baseline="30000" dirty="0" smtClean="0">
                <a:ln w="3175">
                  <a:noFill/>
                </a:ln>
                <a:solidFill>
                  <a:srgbClr val="37939B"/>
                </a:solidFill>
              </a:rPr>
              <a:t>d </a:t>
            </a:r>
            <a:r>
              <a:rPr lang="en-US" sz="4000" b="1" u="sng" dirty="0" smtClean="0">
                <a:ln w="3175">
                  <a:noFill/>
                </a:ln>
                <a:solidFill>
                  <a:srgbClr val="37939B"/>
                </a:solidFill>
              </a:rPr>
              <a:t>year </a:t>
            </a:r>
            <a:r>
              <a:rPr lang="en-US" sz="4000" b="1" dirty="0" smtClean="0">
                <a:ln w="3175">
                  <a:noFill/>
                </a:ln>
                <a:solidFill>
                  <a:srgbClr val="37939B"/>
                </a:solidFill>
              </a:rPr>
              <a:t>in a row!</a:t>
            </a:r>
            <a:r>
              <a:rPr lang="en-US" sz="1400" b="1" dirty="0" smtClean="0">
                <a:ln w="3175">
                  <a:noFill/>
                </a:ln>
                <a:solidFill>
                  <a:srgbClr val="D9531E"/>
                </a:solidFill>
              </a:rPr>
              <a:t/>
            </a:r>
            <a:br>
              <a:rPr lang="en-US" sz="1400" b="1" dirty="0" smtClean="0">
                <a:ln w="3175">
                  <a:noFill/>
                </a:ln>
                <a:solidFill>
                  <a:srgbClr val="D9531E"/>
                </a:solidFill>
              </a:rPr>
            </a:br>
            <a:endParaRPr lang="en-US" sz="1400" b="1" dirty="0" smtClean="0">
              <a:ln w="3175">
                <a:noFill/>
              </a:ln>
            </a:endParaRPr>
          </a:p>
          <a:p>
            <a:pPr marL="1485900" lvl="2" indent="-571500">
              <a:spcBef>
                <a:spcPts val="1200"/>
              </a:spcBef>
              <a:buClr>
                <a:srgbClr val="37939B"/>
              </a:buClr>
              <a:buFont typeface="Wingdings" panose="05000000000000000000" pitchFamily="2" charset="2"/>
              <a:buChar char="Ø"/>
            </a:pPr>
            <a:r>
              <a:rPr lang="en-US" sz="5000" b="1" dirty="0" smtClean="0">
                <a:ln w="3175">
                  <a:noFill/>
                </a:ln>
              </a:rPr>
              <a:t>Patients</a:t>
            </a:r>
            <a:br>
              <a:rPr lang="en-US" sz="5000" b="1" dirty="0" smtClean="0">
                <a:ln w="3175">
                  <a:noFill/>
                </a:ln>
              </a:rPr>
            </a:br>
            <a:r>
              <a:rPr lang="en-US" sz="5000" b="1" dirty="0" smtClean="0">
                <a:ln w="3175">
                  <a:noFill/>
                </a:ln>
                <a:solidFill>
                  <a:srgbClr val="37939B"/>
                </a:solidFill>
              </a:rPr>
              <a:t>10 </a:t>
            </a:r>
            <a:r>
              <a:rPr lang="en-US" sz="5000" b="1" dirty="0" smtClean="0">
                <a:ln w="3175">
                  <a:noFill/>
                </a:ln>
              </a:rPr>
              <a:t>of </a:t>
            </a:r>
            <a:r>
              <a:rPr lang="en-US" sz="5000" b="1" dirty="0" smtClean="0">
                <a:ln w="3175">
                  <a:noFill/>
                </a:ln>
                <a:solidFill>
                  <a:srgbClr val="37939B"/>
                </a:solidFill>
              </a:rPr>
              <a:t>10</a:t>
            </a:r>
            <a:r>
              <a:rPr lang="en-US" sz="5000" b="1" dirty="0" smtClean="0">
                <a:ln w="3175">
                  <a:noFill/>
                </a:ln>
              </a:rPr>
              <a:t> categories</a:t>
            </a:r>
          </a:p>
          <a:p>
            <a:pPr marL="1485900" lvl="2" indent="-571500">
              <a:spcBef>
                <a:spcPts val="1200"/>
              </a:spcBef>
              <a:buClr>
                <a:srgbClr val="37939B"/>
              </a:buClr>
              <a:buFont typeface="Wingdings" panose="05000000000000000000" pitchFamily="2" charset="2"/>
              <a:buChar char="Ø"/>
            </a:pPr>
            <a:r>
              <a:rPr lang="en-US" sz="5000" b="1" dirty="0" smtClean="0">
                <a:ln w="3175">
                  <a:noFill/>
                </a:ln>
              </a:rPr>
              <a:t>Prospective Patients</a:t>
            </a:r>
            <a:br>
              <a:rPr lang="en-US" sz="5000" b="1" dirty="0" smtClean="0">
                <a:ln w="3175">
                  <a:noFill/>
                </a:ln>
              </a:rPr>
            </a:br>
            <a:r>
              <a:rPr lang="en-US" sz="5000" b="1" dirty="0" smtClean="0">
                <a:ln w="3175">
                  <a:noFill/>
                </a:ln>
                <a:solidFill>
                  <a:srgbClr val="37939B"/>
                </a:solidFill>
              </a:rPr>
              <a:t>10</a:t>
            </a:r>
            <a:r>
              <a:rPr lang="en-US" sz="5000" b="1" dirty="0" smtClean="0">
                <a:ln w="3175">
                  <a:noFill/>
                </a:ln>
              </a:rPr>
              <a:t> </a:t>
            </a:r>
            <a:r>
              <a:rPr lang="en-US" sz="5000" b="1" dirty="0">
                <a:ln w="3175">
                  <a:noFill/>
                </a:ln>
              </a:rPr>
              <a:t>of </a:t>
            </a:r>
            <a:r>
              <a:rPr lang="en-US" sz="5000" b="1" dirty="0">
                <a:ln w="3175">
                  <a:noFill/>
                </a:ln>
                <a:solidFill>
                  <a:srgbClr val="37939B"/>
                </a:solidFill>
              </a:rPr>
              <a:t>10</a:t>
            </a:r>
            <a:r>
              <a:rPr lang="en-US" sz="5000" b="1" dirty="0">
                <a:ln w="3175">
                  <a:noFill/>
                </a:ln>
              </a:rPr>
              <a:t> categories</a:t>
            </a:r>
            <a:endParaRPr lang="en-US" sz="5000" b="1" dirty="0">
              <a:ln w="3175">
                <a:solidFill>
                  <a:srgbClr val="D9531E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615" y="381000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What has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the most 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INFLUENCE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 on having a 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PROCEDURE?</a:t>
            </a:r>
            <a:endParaRPr lang="en-US" sz="44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371600"/>
            <a:ext cx="700254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Top </a:t>
            </a:r>
            <a:r>
              <a:rPr lang="en-US" sz="4400" b="1" dirty="0">
                <a:ln w="3175">
                  <a:noFill/>
                </a:ln>
                <a:solidFill>
                  <a:srgbClr val="D9531E"/>
                </a:solidFill>
              </a:rPr>
              <a:t>3</a:t>
            </a: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of 14 factors influencing </a:t>
            </a:r>
            <a:b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</a:b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the decision to have a procedure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51%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   </a:t>
            </a:r>
            <a:r>
              <a:rPr lang="en-US" sz="3200" b="1" dirty="0" smtClean="0">
                <a:ln w="3175">
                  <a:noFill/>
                </a:ln>
              </a:rPr>
              <a:t>DERMATOLOGIST</a:t>
            </a: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40%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 </a:t>
            </a:r>
            <a:r>
              <a:rPr lang="en-US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6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200" b="1" dirty="0">
                <a:ln w="3175">
                  <a:noFill/>
                </a:ln>
              </a:rPr>
              <a:t>Friends</a:t>
            </a:r>
            <a:endParaRPr lang="en-US" sz="20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32%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0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400" b="1" dirty="0" smtClean="0">
                <a:ln w="3175">
                  <a:noFill/>
                </a:ln>
                <a:solidFill>
                  <a:srgbClr val="D9531E"/>
                </a:solidFill>
              </a:rPr>
              <a:t>   </a:t>
            </a:r>
            <a:r>
              <a:rPr lang="en-US" sz="3200" b="1" dirty="0" smtClean="0">
                <a:ln w="3175">
                  <a:noFill/>
                </a:ln>
              </a:rPr>
              <a:t>Primary </a:t>
            </a:r>
            <a:r>
              <a:rPr lang="en-US" sz="3200" b="1" dirty="0">
                <a:ln w="3175">
                  <a:noFill/>
                </a:ln>
              </a:rPr>
              <a:t>care physicians</a:t>
            </a:r>
            <a:endParaRPr lang="en-US" sz="2400" b="1" dirty="0">
              <a:ln w="3175">
                <a:noFill/>
              </a:ln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7" r="6625"/>
          <a:stretch/>
        </p:blipFill>
        <p:spPr>
          <a:xfrm>
            <a:off x="7952784" y="1439874"/>
            <a:ext cx="3401016" cy="3589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5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1752600"/>
            <a:ext cx="6172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3175">
                  <a:noFill/>
                </a:ln>
              </a:rPr>
              <a:t>Injectable </a:t>
            </a:r>
            <a:r>
              <a:rPr lang="en-US" sz="2800" b="1" dirty="0" smtClean="0">
                <a:ln w="3175">
                  <a:noFill/>
                </a:ln>
              </a:rPr>
              <a:t>wrinkle-relaxers</a:t>
            </a:r>
            <a:r>
              <a:rPr lang="en-US" sz="800" b="1" dirty="0" smtClean="0">
                <a:ln w="3175">
                  <a:noFill/>
                </a:ln>
              </a:rPr>
              <a:t/>
            </a:r>
            <a:br>
              <a:rPr lang="en-US" sz="800" b="1" dirty="0" smtClean="0">
                <a:ln w="3175">
                  <a:noFill/>
                </a:ln>
              </a:rPr>
            </a:br>
            <a:r>
              <a:rPr lang="en-US" sz="800" b="1" dirty="0" smtClean="0">
                <a:ln w="3175">
                  <a:noFill/>
                </a:ln>
              </a:rPr>
              <a:t/>
            </a:r>
            <a:br>
              <a:rPr lang="en-US" sz="800" b="1" dirty="0" smtClean="0">
                <a:ln w="3175">
                  <a:noFill/>
                </a:ln>
              </a:rPr>
            </a:br>
            <a:r>
              <a:rPr lang="en-US" sz="1200" b="1" dirty="0" smtClean="0">
                <a:ln w="3175">
                  <a:noFill/>
                </a:ln>
              </a:rPr>
              <a:t/>
            </a:r>
            <a:br>
              <a:rPr lang="en-US" sz="1200" b="1" dirty="0" smtClean="0">
                <a:ln w="3175">
                  <a:noFill/>
                </a:ln>
              </a:rPr>
            </a:br>
            <a:r>
              <a:rPr lang="en-US" sz="2800" b="1" dirty="0" smtClean="0">
                <a:ln w="3175">
                  <a:noFill/>
                </a:ln>
              </a:rPr>
              <a:t>Varicose </a:t>
            </a:r>
            <a:r>
              <a:rPr lang="en-US" sz="2800" b="1" dirty="0">
                <a:ln w="3175">
                  <a:noFill/>
                </a:ln>
              </a:rPr>
              <a:t>and spider vein </a:t>
            </a:r>
            <a:r>
              <a:rPr lang="en-US" sz="2800" b="1" dirty="0" smtClean="0">
                <a:ln w="3175">
                  <a:noFill/>
                </a:ln>
              </a:rPr>
              <a:t>treatments</a:t>
            </a:r>
            <a:r>
              <a:rPr lang="en-US" sz="800" b="1" dirty="0" smtClean="0">
                <a:ln w="3175">
                  <a:noFill/>
                </a:ln>
              </a:rPr>
              <a:t/>
            </a:r>
            <a:br>
              <a:rPr lang="en-US" sz="800" b="1" dirty="0" smtClean="0">
                <a:ln w="3175">
                  <a:noFill/>
                </a:ln>
              </a:rPr>
            </a:br>
            <a:endParaRPr lang="en-US" sz="800" b="1" dirty="0">
              <a:ln w="3175">
                <a:noFill/>
              </a:ln>
            </a:endParaRPr>
          </a:p>
          <a:p>
            <a:pPr>
              <a:spcBef>
                <a:spcPts val="900"/>
              </a:spcBef>
            </a:pPr>
            <a:r>
              <a:rPr lang="en-US" sz="2800" b="1" dirty="0">
                <a:ln w="3175">
                  <a:noFill/>
                </a:ln>
              </a:rPr>
              <a:t>Laser / light therapy for </a:t>
            </a:r>
            <a:r>
              <a:rPr lang="en-US" sz="2800" b="1" dirty="0" smtClean="0">
                <a:ln w="3175">
                  <a:noFill/>
                </a:ln>
              </a:rPr>
              <a:t>skin </a:t>
            </a:r>
            <a:r>
              <a:rPr lang="en-US" sz="2800" b="1" dirty="0">
                <a:ln w="3175">
                  <a:noFill/>
                </a:ln>
              </a:rPr>
              <a:t>redness, tone and </a:t>
            </a:r>
            <a:r>
              <a:rPr lang="en-US" sz="2800" b="1" dirty="0" smtClean="0">
                <a:ln w="3175">
                  <a:noFill/>
                </a:ln>
              </a:rPr>
              <a:t>scars</a:t>
            </a:r>
            <a:r>
              <a:rPr lang="en-US" sz="800" b="1" dirty="0" smtClean="0">
                <a:ln w="3175">
                  <a:noFill/>
                </a:ln>
              </a:rPr>
              <a:t/>
            </a:r>
            <a:br>
              <a:rPr lang="en-US" sz="800" b="1" dirty="0" smtClean="0">
                <a:ln w="3175">
                  <a:noFill/>
                </a:ln>
              </a:rPr>
            </a:br>
            <a:endParaRPr lang="en-US" sz="800" b="1" dirty="0">
              <a:ln w="3175">
                <a:noFill/>
              </a:ln>
            </a:endParaRPr>
          </a:p>
          <a:p>
            <a:pPr>
              <a:spcBef>
                <a:spcPts val="900"/>
              </a:spcBef>
            </a:pPr>
            <a:r>
              <a:rPr lang="en-US" sz="2800" b="1" dirty="0" smtClean="0">
                <a:ln w="3175">
                  <a:noFill/>
                </a:ln>
              </a:rPr>
              <a:t>Soft-tissue fillers</a:t>
            </a:r>
            <a:br>
              <a:rPr lang="en-US" sz="2800" b="1" dirty="0" smtClean="0">
                <a:ln w="3175">
                  <a:noFill/>
                </a:ln>
              </a:rPr>
            </a:br>
            <a:endParaRPr lang="en-US" sz="1200" b="1" dirty="0">
              <a:ln w="3175">
                <a:noFill/>
              </a:ln>
            </a:endParaRPr>
          </a:p>
          <a:p>
            <a:pPr>
              <a:spcBef>
                <a:spcPts val="900"/>
              </a:spcBef>
            </a:pPr>
            <a:r>
              <a:rPr lang="en-US" sz="2800" b="1" dirty="0" smtClean="0">
                <a:ln w="3175">
                  <a:noFill/>
                </a:ln>
              </a:rPr>
              <a:t>Laser hair removal*</a:t>
            </a:r>
          </a:p>
          <a:p>
            <a:pPr>
              <a:spcBef>
                <a:spcPts val="900"/>
              </a:spcBef>
            </a:pPr>
            <a:endParaRPr lang="en-US" sz="2800" dirty="0">
              <a:solidFill>
                <a:srgbClr val="37939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04800"/>
            <a:ext cx="9437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n w="3175">
                  <a:noFill/>
                </a:ln>
                <a:solidFill>
                  <a:srgbClr val="37939B"/>
                </a:solidFill>
              </a:rPr>
              <a:t>Physician</a:t>
            </a:r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of choice in 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5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 categories:</a:t>
            </a:r>
            <a:endParaRPr lang="en-US" sz="4000" b="1" dirty="0">
              <a:ln w="3175">
                <a:solidFill>
                  <a:srgbClr val="D9531E"/>
                </a:solidFill>
              </a:ln>
              <a:solidFill>
                <a:srgbClr val="E48253"/>
              </a:solidFill>
            </a:endParaRPr>
          </a:p>
          <a:p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DERMATOLOGIST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3400" y="1752600"/>
            <a:ext cx="609598" cy="3810000"/>
            <a:chOff x="724851" y="2490605"/>
            <a:chExt cx="405885" cy="2325463"/>
          </a:xfrm>
        </p:grpSpPr>
        <p:sp>
          <p:nvSpPr>
            <p:cNvPr id="29" name="Oval 28"/>
            <p:cNvSpPr/>
            <p:nvPr/>
          </p:nvSpPr>
          <p:spPr>
            <a:xfrm>
              <a:off x="745740" y="3016723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4851" y="2994922"/>
              <a:ext cx="399448" cy="406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747187" y="2529503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851" y="2490605"/>
              <a:ext cx="401572" cy="40644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h="508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747717" y="3494080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4851" y="3513809"/>
              <a:ext cx="403219" cy="406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746496" y="4444703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46409" y="3970648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851" y="3978901"/>
              <a:ext cx="405885" cy="406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4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852" y="4457441"/>
              <a:ext cx="400328" cy="35862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h="508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24000" y="5486400"/>
            <a:ext cx="40195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n w="3175">
                  <a:noFill/>
                </a:ln>
                <a:solidFill>
                  <a:srgbClr val="37939B"/>
                </a:solidFill>
              </a:rPr>
              <a:t>*tie with another specialty</a:t>
            </a:r>
            <a:endParaRPr lang="en-US" sz="2000" b="1" i="1" dirty="0">
              <a:ln w="3175">
                <a:noFill/>
              </a:ln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r="4656"/>
          <a:stretch/>
        </p:blipFill>
        <p:spPr>
          <a:xfrm>
            <a:off x="6934200" y="1981200"/>
            <a:ext cx="4862201" cy="2362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2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81000"/>
            <a:ext cx="1165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WHO has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the most 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INFLUENCE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 on SKIN CARE purchases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</a:rPr>
              <a:t>?</a:t>
            </a:r>
            <a:endParaRPr lang="en-US" sz="4400" b="1" dirty="0">
              <a:ln w="3175">
                <a:noFill/>
              </a:ln>
              <a:solidFill>
                <a:srgbClr val="3793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333411"/>
            <a:ext cx="7002543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Top </a:t>
            </a:r>
            <a:r>
              <a:rPr lang="en-US" sz="4400" b="1" dirty="0">
                <a:ln w="3175">
                  <a:noFill/>
                </a:ln>
                <a:solidFill>
                  <a:srgbClr val="D9531E"/>
                </a:solidFill>
              </a:rPr>
              <a:t>4</a:t>
            </a: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of 14 factors influencing </a:t>
            </a:r>
            <a:b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</a:b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</a:rPr>
              <a:t>the decision to have a procedure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50%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   </a:t>
            </a:r>
            <a:r>
              <a:rPr lang="en-US" sz="3200" b="1" dirty="0" smtClean="0">
                <a:ln w="3175">
                  <a:noFill/>
                </a:ln>
              </a:rPr>
              <a:t>DERMATOLOGIST</a:t>
            </a: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48%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 </a:t>
            </a:r>
            <a:r>
              <a:rPr lang="en-US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6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200" b="1" dirty="0">
                <a:ln w="3175">
                  <a:noFill/>
                </a:ln>
              </a:rPr>
              <a:t>Friends</a:t>
            </a:r>
            <a:endParaRPr lang="en-US" sz="20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33%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0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1400" b="1" dirty="0" smtClean="0">
                <a:ln w="3175">
                  <a:noFill/>
                </a:ln>
                <a:solidFill>
                  <a:srgbClr val="D9531E"/>
                </a:solidFill>
              </a:rPr>
              <a:t>   </a:t>
            </a:r>
            <a:r>
              <a:rPr lang="en-US" sz="3200" b="1" dirty="0" smtClean="0">
                <a:ln w="3175">
                  <a:noFill/>
                </a:ln>
              </a:rPr>
              <a:t>Primary </a:t>
            </a:r>
            <a:r>
              <a:rPr lang="en-US" sz="3200" b="1" dirty="0">
                <a:ln w="3175">
                  <a:noFill/>
                </a:ln>
              </a:rPr>
              <a:t>care </a:t>
            </a:r>
            <a:r>
              <a:rPr lang="en-US" sz="3200" b="1" dirty="0" smtClean="0">
                <a:ln w="3175">
                  <a:noFill/>
                </a:ln>
              </a:rPr>
              <a:t>physicians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31%  </a:t>
            </a:r>
            <a:r>
              <a:rPr lang="en-US" sz="3200" b="1" dirty="0" smtClean="0">
                <a:ln w="3175">
                  <a:noFill/>
                </a:ln>
              </a:rPr>
              <a:t>Relatives</a:t>
            </a: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200"/>
              </a:spcBef>
            </a:pPr>
            <a:endParaRPr lang="en-US" sz="2400" b="1" dirty="0">
              <a:ln w="3175">
                <a:noFill/>
              </a:ln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pic>
        <p:nvPicPr>
          <p:cNvPr id="1026" name="Picture 2" descr="Image result for skincare produc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r="5522" b="4234"/>
          <a:stretch/>
        </p:blipFill>
        <p:spPr bwMode="auto">
          <a:xfrm>
            <a:off x="7010400" y="2999740"/>
            <a:ext cx="4943476" cy="269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381000"/>
            <a:ext cx="11510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3175">
                  <a:noFill/>
                </a:ln>
                <a:solidFill>
                  <a:srgbClr val="37939B"/>
                </a:solidFill>
              </a:rPr>
              <a:t>WHY 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are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consumers 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exploring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cosmetic procedures?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76962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Top</a:t>
            </a: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5400" b="1" dirty="0" smtClean="0">
                <a:ln w="3175">
                  <a:noFill/>
                </a:ln>
                <a:solidFill>
                  <a:srgbClr val="D9531E"/>
                </a:solidFill>
              </a:rPr>
              <a:t>3</a:t>
            </a:r>
            <a:r>
              <a:rPr lang="en-US" sz="2700" b="1" dirty="0" smtClean="0">
                <a:ln w="3175">
                  <a:noFill/>
                </a:ln>
                <a:solidFill>
                  <a:srgbClr val="D9531E"/>
                </a:solidFill>
              </a:rPr>
              <a:t> </a:t>
            </a: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reasons for </a:t>
            </a:r>
            <a:r>
              <a:rPr lang="en-US" sz="3600" b="1" u="sng" dirty="0" smtClean="0">
                <a:ln w="3175">
                  <a:noFill/>
                </a:ln>
                <a:solidFill>
                  <a:srgbClr val="D9531E"/>
                </a:solidFill>
              </a:rPr>
              <a:t>6 consecutive years</a:t>
            </a: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!</a:t>
            </a:r>
            <a:endParaRPr lang="en-US" sz="1600" b="1" dirty="0" smtClean="0">
              <a:ln w="3175">
                <a:solidFill>
                  <a:srgbClr val="D9531E"/>
                </a:solidFill>
              </a:ln>
              <a:solidFill>
                <a:srgbClr val="E48253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b="1" dirty="0" smtClean="0">
                <a:ln w="3175">
                  <a:noFill/>
                </a:ln>
              </a:rPr>
              <a:t>I want to feel more confident.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ln w="3175">
                  <a:noFill/>
                </a:ln>
              </a:rPr>
              <a:t>I </a:t>
            </a:r>
            <a:r>
              <a:rPr lang="en-US" sz="3200" b="1" dirty="0">
                <a:ln w="3175">
                  <a:noFill/>
                </a:ln>
              </a:rPr>
              <a:t>want to appear more </a:t>
            </a:r>
            <a:r>
              <a:rPr lang="en-US" sz="3200" b="1" dirty="0" smtClean="0">
                <a:ln w="3175">
                  <a:noFill/>
                </a:ln>
              </a:rPr>
              <a:t>attractive.</a:t>
            </a: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800"/>
              </a:spcBef>
            </a:pPr>
            <a:r>
              <a:rPr lang="en-US" sz="3200" b="1" dirty="0">
                <a:ln w="3175">
                  <a:noFill/>
                </a:ln>
              </a:rPr>
              <a:t>I want to look as young as I feel for my </a:t>
            </a:r>
            <a:r>
              <a:rPr lang="en-US" sz="3200" b="1" dirty="0" smtClean="0">
                <a:ln w="3175">
                  <a:noFill/>
                </a:ln>
              </a:rPr>
              <a:t>age.</a:t>
            </a:r>
            <a:endParaRPr lang="en-US" sz="3200" b="1" dirty="0">
              <a:ln w="3175">
                <a:noFill/>
              </a:ln>
            </a:endParaRPr>
          </a:p>
          <a:p>
            <a:pPr>
              <a:spcBef>
                <a:spcPts val="1800"/>
              </a:spcBef>
            </a:pPr>
            <a:endParaRPr lang="en-US" sz="3200" b="1" dirty="0">
              <a:ln w="3175">
                <a:noFill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981200"/>
            <a:ext cx="3771900" cy="2514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2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0" y="533400"/>
            <a:ext cx="8839201" cy="2553057"/>
            <a:chOff x="977514" y="1502928"/>
            <a:chExt cx="8839201" cy="2553057"/>
          </a:xfrm>
        </p:grpSpPr>
        <p:sp>
          <p:nvSpPr>
            <p:cNvPr id="5" name="TextBox 4"/>
            <p:cNvSpPr txBox="1"/>
            <p:nvPr/>
          </p:nvSpPr>
          <p:spPr>
            <a:xfrm>
              <a:off x="977514" y="1655328"/>
              <a:ext cx="8839201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n w="3175">
                    <a:noFill/>
                  </a:ln>
                  <a:solidFill>
                    <a:srgbClr val="37939B"/>
                  </a:solidFill>
                </a:rPr>
                <a:t>ALMOST</a:t>
              </a:r>
              <a:br>
                <a:rPr lang="en-US" sz="4800" b="1" dirty="0" smtClean="0">
                  <a:ln w="3175">
                    <a:noFill/>
                  </a:ln>
                  <a:solidFill>
                    <a:srgbClr val="37939B"/>
                  </a:solidFill>
                </a:rPr>
              </a:br>
              <a:r>
                <a:rPr lang="en-US" sz="4800" b="1" dirty="0" smtClean="0">
                  <a:ln w="3175">
                    <a:noFill/>
                  </a:ln>
                  <a:solidFill>
                    <a:srgbClr val="37939B"/>
                  </a:solidFill>
                </a:rPr>
                <a:t>of consumers are </a:t>
              </a:r>
              <a:r>
                <a:rPr lang="en-US" sz="4800" b="1" dirty="0">
                  <a:ln w="3175">
                    <a:noFill/>
                  </a:ln>
                  <a:solidFill>
                    <a:srgbClr val="37939B"/>
                  </a:solidFill>
                </a:rPr>
                <a:t>considering a</a:t>
              </a:r>
            </a:p>
            <a:p>
              <a:r>
                <a:rPr lang="en-US" sz="5400" b="1" dirty="0">
                  <a:ln w="3175">
                    <a:noFill/>
                  </a:ln>
                  <a:solidFill>
                    <a:schemeClr val="accent6">
                      <a:lumMod val="75000"/>
                    </a:schemeClr>
                  </a:solidFill>
                </a:rPr>
                <a:t>COSMETIC </a:t>
              </a:r>
              <a:r>
                <a:rPr lang="en-US" sz="5400" b="1" dirty="0" smtClean="0">
                  <a:ln w="3175">
                    <a:noFill/>
                  </a:ln>
                  <a:solidFill>
                    <a:schemeClr val="accent6">
                      <a:lumMod val="75000"/>
                    </a:schemeClr>
                  </a:solidFill>
                </a:rPr>
                <a:t>PROCEDURE</a:t>
              </a:r>
              <a:endParaRPr lang="en-US" sz="5400" b="1" dirty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15914" y="1502928"/>
              <a:ext cx="4267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ln w="3175">
                    <a:noFill/>
                  </a:ln>
                  <a:solidFill>
                    <a:schemeClr val="accent6">
                      <a:lumMod val="75000"/>
                    </a:schemeClr>
                  </a:solidFill>
                </a:rPr>
                <a:t>70%</a:t>
              </a:r>
              <a:endParaRPr lang="en-US" sz="6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9"/>
          <a:stretch/>
        </p:blipFill>
        <p:spPr>
          <a:xfrm>
            <a:off x="2286000" y="3276600"/>
            <a:ext cx="2057400" cy="1905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-1830" r="44742" b="31659"/>
          <a:stretch/>
        </p:blipFill>
        <p:spPr>
          <a:xfrm>
            <a:off x="381000" y="3200400"/>
            <a:ext cx="1883462" cy="19812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0" r="-1"/>
          <a:stretch/>
        </p:blipFill>
        <p:spPr>
          <a:xfrm>
            <a:off x="4343400" y="3276600"/>
            <a:ext cx="2183817" cy="1905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276600"/>
            <a:ext cx="3086100" cy="1905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6274" r="24700" b="17124"/>
          <a:stretch/>
        </p:blipFill>
        <p:spPr>
          <a:xfrm>
            <a:off x="6553200" y="3276600"/>
            <a:ext cx="2259106" cy="1905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7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81000"/>
            <a:ext cx="7451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Consumers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</a:rPr>
              <a:t> 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MOST </a:t>
            </a: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bothered by…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990600"/>
            <a:ext cx="76430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Excess weight </a:t>
            </a:r>
            <a:r>
              <a:rPr lang="en-US" sz="2400" dirty="0" smtClean="0"/>
              <a:t>on </a:t>
            </a:r>
            <a:r>
              <a:rPr lang="en-US" sz="2400" dirty="0"/>
              <a:t>any part of the body </a:t>
            </a:r>
            <a:r>
              <a:rPr lang="en-US" sz="2400" dirty="0" smtClean="0"/>
              <a:t> </a:t>
            </a:r>
            <a:r>
              <a:rPr lang="en-US" sz="2800" b="1" dirty="0" smtClean="0">
                <a:solidFill>
                  <a:srgbClr val="D9531E"/>
                </a:solidFill>
              </a:rPr>
              <a:t>86%</a:t>
            </a:r>
            <a:endParaRPr lang="en-US" b="1" dirty="0">
              <a:solidFill>
                <a:srgbClr val="D9531E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 smtClean="0"/>
              <a:t>Excess fat under the chin</a:t>
            </a:r>
            <a:r>
              <a:rPr lang="en-US" sz="1200" dirty="0" smtClean="0"/>
              <a:t> </a:t>
            </a:r>
            <a:r>
              <a:rPr lang="en-US" sz="2400" dirty="0" smtClean="0"/>
              <a:t>/</a:t>
            </a:r>
            <a:r>
              <a:rPr lang="en-US" sz="1200" dirty="0" smtClean="0"/>
              <a:t> </a:t>
            </a:r>
            <a:r>
              <a:rPr lang="en-US" sz="2400" dirty="0" smtClean="0"/>
              <a:t>neck  </a:t>
            </a:r>
            <a:r>
              <a:rPr lang="en-US" sz="2800" b="1" dirty="0" smtClean="0">
                <a:solidFill>
                  <a:srgbClr val="D9531E"/>
                </a:solidFill>
              </a:rPr>
              <a:t>73%</a:t>
            </a:r>
            <a:r>
              <a:rPr lang="en-US" sz="2400" b="1" dirty="0" smtClean="0">
                <a:solidFill>
                  <a:srgbClr val="D9531E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Skin texture and</a:t>
            </a:r>
            <a:r>
              <a:rPr lang="en-US" sz="1200" dirty="0"/>
              <a:t> </a:t>
            </a:r>
            <a:r>
              <a:rPr lang="en-US" sz="2400" dirty="0"/>
              <a:t>/</a:t>
            </a:r>
            <a:r>
              <a:rPr lang="en-US" sz="1200" dirty="0"/>
              <a:t> </a:t>
            </a:r>
            <a:r>
              <a:rPr lang="en-US" sz="2400" dirty="0"/>
              <a:t>or discoloration  </a:t>
            </a:r>
            <a:r>
              <a:rPr lang="en-US" sz="2800" b="1" dirty="0">
                <a:solidFill>
                  <a:srgbClr val="D9531E"/>
                </a:solidFill>
              </a:rPr>
              <a:t>73%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 smtClean="0"/>
              <a:t>Lines and wrinkles around and under the eyes  </a:t>
            </a:r>
            <a:r>
              <a:rPr lang="en-US" sz="2800" b="1" dirty="0" smtClean="0">
                <a:solidFill>
                  <a:srgbClr val="D9531E"/>
                </a:solidFill>
              </a:rPr>
              <a:t>72%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3429000"/>
            <a:ext cx="744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Consumers 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</a:rPr>
              <a:t>LEAST</a:t>
            </a: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</a:rPr>
              <a:t> bothered </a:t>
            </a: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</a:rPr>
              <a:t>by…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19200" y="4114800"/>
            <a:ext cx="5957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Hair </a:t>
            </a:r>
            <a:r>
              <a:rPr lang="en-US" sz="2400" dirty="0"/>
              <a:t>loss  </a:t>
            </a:r>
            <a:r>
              <a:rPr lang="en-US" sz="2800" b="1" dirty="0" smtClean="0">
                <a:solidFill>
                  <a:srgbClr val="D9531E"/>
                </a:solidFill>
              </a:rPr>
              <a:t>57%</a:t>
            </a:r>
            <a:endParaRPr lang="en-US" b="1" dirty="0" smtClean="0">
              <a:solidFill>
                <a:srgbClr val="D9531E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 smtClean="0"/>
              <a:t>Acne scars  </a:t>
            </a:r>
            <a:r>
              <a:rPr lang="en-US" sz="2800" b="1" dirty="0" smtClean="0">
                <a:solidFill>
                  <a:srgbClr val="D9531E"/>
                </a:solidFill>
              </a:rPr>
              <a:t>52%</a:t>
            </a:r>
            <a:r>
              <a:rPr lang="en-US" sz="1400" b="1" dirty="0" smtClean="0">
                <a:solidFill>
                  <a:srgbClr val="D9531E"/>
                </a:solidFill>
              </a:rPr>
              <a:t/>
            </a:r>
            <a:br>
              <a:rPr lang="en-US" sz="1400" b="1" dirty="0" smtClean="0">
                <a:solidFill>
                  <a:srgbClr val="D9531E"/>
                </a:solidFill>
              </a:rPr>
            </a:br>
            <a:r>
              <a:rPr lang="en-US" sz="1400" b="1" dirty="0" smtClean="0">
                <a:solidFill>
                  <a:srgbClr val="D9531E"/>
                </a:solidFill>
              </a:rPr>
              <a:t/>
            </a:r>
            <a:br>
              <a:rPr lang="en-US" sz="1400" b="1" dirty="0" smtClean="0">
                <a:solidFill>
                  <a:srgbClr val="D9531E"/>
                </a:solidFill>
              </a:rPr>
            </a:br>
            <a:r>
              <a:rPr lang="en-US" sz="2400" dirty="0" smtClean="0"/>
              <a:t>Seborrheic </a:t>
            </a:r>
            <a:r>
              <a:rPr lang="en-US" sz="2400" dirty="0" err="1" smtClean="0"/>
              <a:t>keratoses</a:t>
            </a:r>
            <a:r>
              <a:rPr lang="en-US" sz="2400" dirty="0" smtClean="0"/>
              <a:t> (SK)  </a:t>
            </a:r>
            <a:r>
              <a:rPr lang="en-US" sz="2800" b="1" dirty="0" smtClean="0">
                <a:solidFill>
                  <a:srgbClr val="D9531E"/>
                </a:solidFill>
              </a:rPr>
              <a:t>50%</a:t>
            </a:r>
          </a:p>
          <a:p>
            <a:pPr>
              <a:spcBef>
                <a:spcPts val="1200"/>
              </a:spcBef>
            </a:pPr>
            <a:endParaRPr lang="en-US" sz="2800" b="1" dirty="0" smtClean="0">
              <a:solidFill>
                <a:srgbClr val="D9531E"/>
              </a:solidFill>
            </a:endParaRPr>
          </a:p>
          <a:p>
            <a:pPr>
              <a:spcBef>
                <a:spcPts val="1200"/>
              </a:spcBef>
            </a:pPr>
            <a:endParaRPr lang="en-US" b="1" dirty="0" smtClean="0">
              <a:solidFill>
                <a:srgbClr val="D9531E"/>
              </a:solidFill>
              <a:latin typeface="Gill Sans"/>
            </a:endParaRPr>
          </a:p>
          <a:p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8001000" y="1143000"/>
            <a:ext cx="3886200" cy="3429000"/>
          </a:xfrm>
          <a:prstGeom prst="ellipse">
            <a:avLst/>
          </a:prstGeom>
          <a:solidFill>
            <a:srgbClr val="379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Skin discoloration increases as a concern, reinforcing the need for sun protection education.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072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6582</TotalTime>
  <Words>428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Gill Sans</vt:lpstr>
      <vt:lpstr>Wingdings</vt:lpstr>
      <vt:lpstr>Wingdings 2</vt:lpstr>
      <vt:lpstr>Office Theme</vt:lpstr>
      <vt:lpstr>PowerPoint Presentation</vt:lpstr>
      <vt:lpstr>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Summary</vt:lpstr>
    </vt:vector>
  </TitlesOfParts>
  <Company>ASDS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Society for  Dermatologic Surgery</dc:title>
  <dc:creator>jkremer</dc:creator>
  <cp:lastModifiedBy>Jaimey Wilman</cp:lastModifiedBy>
  <cp:revision>213</cp:revision>
  <cp:lastPrinted>2018-05-02T19:52:26Z</cp:lastPrinted>
  <dcterms:created xsi:type="dcterms:W3CDTF">2013-03-20T18:58:06Z</dcterms:created>
  <dcterms:modified xsi:type="dcterms:W3CDTF">2018-07-30T20:06:29Z</dcterms:modified>
</cp:coreProperties>
</file>