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410" r:id="rId3"/>
    <p:sldId id="264" r:id="rId4"/>
    <p:sldId id="411" r:id="rId5"/>
    <p:sldId id="270" r:id="rId6"/>
    <p:sldId id="332" r:id="rId7"/>
    <p:sldId id="396" r:id="rId8"/>
    <p:sldId id="406" r:id="rId9"/>
    <p:sldId id="402" r:id="rId10"/>
    <p:sldId id="404" r:id="rId11"/>
    <p:sldId id="405" r:id="rId12"/>
    <p:sldId id="407" r:id="rId13"/>
    <p:sldId id="413" r:id="rId14"/>
    <p:sldId id="416" r:id="rId15"/>
    <p:sldId id="414" r:id="rId16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531E"/>
    <a:srgbClr val="37939B"/>
    <a:srgbClr val="618F93"/>
    <a:srgbClr val="E48253"/>
    <a:srgbClr val="2E8289"/>
    <a:srgbClr val="A53200"/>
    <a:srgbClr val="CCCCCC"/>
    <a:srgbClr val="F59B14"/>
    <a:srgbClr val="641914"/>
    <a:srgbClr val="2973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68" autoAdjust="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120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22" tIns="46461" rIns="92922" bIns="4646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22" tIns="46461" rIns="92922" bIns="46461" rtlCol="0"/>
          <a:lstStyle>
            <a:lvl1pPr algn="r">
              <a:defRPr sz="1200"/>
            </a:lvl1pPr>
          </a:lstStyle>
          <a:p>
            <a:fld id="{822B691E-5E0D-4D8E-84F8-0FDF2A994D24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5455"/>
          </a:xfrm>
          <a:prstGeom prst="rect">
            <a:avLst/>
          </a:prstGeom>
        </p:spPr>
        <p:txBody>
          <a:bodyPr vert="horz" lIns="92922" tIns="46461" rIns="92922" bIns="4646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5455"/>
          </a:xfrm>
          <a:prstGeom prst="rect">
            <a:avLst/>
          </a:prstGeom>
        </p:spPr>
        <p:txBody>
          <a:bodyPr vert="horz" lIns="92922" tIns="46461" rIns="92922" bIns="46461" rtlCol="0" anchor="b"/>
          <a:lstStyle>
            <a:lvl1pPr algn="r">
              <a:defRPr sz="1200"/>
            </a:lvl1pPr>
          </a:lstStyle>
          <a:p>
            <a:fld id="{CA165BA4-E7A2-4D34-9172-59DD8538D3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771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4065" cy="464839"/>
          </a:xfrm>
          <a:prstGeom prst="rect">
            <a:avLst/>
          </a:prstGeom>
        </p:spPr>
        <p:txBody>
          <a:bodyPr vert="horz" lIns="87902" tIns="43952" rIns="87902" bIns="43952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264" y="1"/>
            <a:ext cx="3014065" cy="464839"/>
          </a:xfrm>
          <a:prstGeom prst="rect">
            <a:avLst/>
          </a:prstGeom>
        </p:spPr>
        <p:txBody>
          <a:bodyPr vert="horz" lIns="87902" tIns="43952" rIns="87902" bIns="43952" rtlCol="0"/>
          <a:lstStyle>
            <a:lvl1pPr algn="r">
              <a:defRPr sz="1100"/>
            </a:lvl1pPr>
          </a:lstStyle>
          <a:p>
            <a:fld id="{AC2D021E-1B0A-4207-95AC-261B7404D8C0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698500"/>
            <a:ext cx="62071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02" tIns="43952" rIns="87902" bIns="4395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787" y="4422131"/>
            <a:ext cx="5563267" cy="4188171"/>
          </a:xfrm>
          <a:prstGeom prst="rect">
            <a:avLst/>
          </a:prstGeom>
        </p:spPr>
        <p:txBody>
          <a:bodyPr vert="horz" lIns="87902" tIns="43952" rIns="87902" bIns="4395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23"/>
            <a:ext cx="3014065" cy="464839"/>
          </a:xfrm>
          <a:prstGeom prst="rect">
            <a:avLst/>
          </a:prstGeom>
        </p:spPr>
        <p:txBody>
          <a:bodyPr vert="horz" lIns="87902" tIns="43952" rIns="87902" bIns="43952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264" y="8842723"/>
            <a:ext cx="3014065" cy="464839"/>
          </a:xfrm>
          <a:prstGeom prst="rect">
            <a:avLst/>
          </a:prstGeom>
        </p:spPr>
        <p:txBody>
          <a:bodyPr vert="horz" lIns="87902" tIns="43952" rIns="87902" bIns="43952" rtlCol="0" anchor="b"/>
          <a:lstStyle>
            <a:lvl1pPr algn="r">
              <a:defRPr sz="1100"/>
            </a:lvl1pPr>
          </a:lstStyle>
          <a:p>
            <a:fld id="{D1607C5A-42A3-4AFC-B963-EDCE8464E6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8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E30DA-A0C1-ED4D-97A0-1C47CA7FEF0D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B582-59A8-CB43-82B7-974E6AFE9D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21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E30DA-A0C1-ED4D-97A0-1C47CA7FEF0D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B582-59A8-CB43-82B7-974E6AFE9D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971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E30DA-A0C1-ED4D-97A0-1C47CA7FEF0D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B582-59A8-CB43-82B7-974E6AFE9D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187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720B-C83A-498E-B418-935156E1959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0D3-C4A1-47B3-8F90-9C037FA10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12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720B-C83A-498E-B418-935156E1959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0D3-C4A1-47B3-8F90-9C037FA10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88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720B-C83A-498E-B418-935156E1959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0D3-C4A1-47B3-8F90-9C037FA10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34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720B-C83A-498E-B418-935156E1959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0D3-C4A1-47B3-8F90-9C037FA10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15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720B-C83A-498E-B418-935156E1959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0D3-C4A1-47B3-8F90-9C037FA10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09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720B-C83A-498E-B418-935156E1959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0D3-C4A1-47B3-8F90-9C037FA10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726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720B-C83A-498E-B418-935156E1959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0D3-C4A1-47B3-8F90-9C037FA10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968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720B-C83A-498E-B418-935156E1959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0D3-C4A1-47B3-8F90-9C037FA10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16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E30DA-A0C1-ED4D-97A0-1C47CA7FEF0D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B582-59A8-CB43-82B7-974E6AFE9D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45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720B-C83A-498E-B418-935156E1959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0D3-C4A1-47B3-8F90-9C037FA10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01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720B-C83A-498E-B418-935156E1959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0D3-C4A1-47B3-8F90-9C037FA10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353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720B-C83A-498E-B418-935156E1959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AA0D3-C4A1-47B3-8F90-9C037FA10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E30DA-A0C1-ED4D-97A0-1C47CA7FEF0D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B582-59A8-CB43-82B7-974E6AFE9D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48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E30DA-A0C1-ED4D-97A0-1C47CA7FEF0D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B582-59A8-CB43-82B7-974E6AFE9D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76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E30DA-A0C1-ED4D-97A0-1C47CA7FEF0D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B582-59A8-CB43-82B7-974E6AFE9D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5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E30DA-A0C1-ED4D-97A0-1C47CA7FEF0D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B582-59A8-CB43-82B7-974E6AFE9D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60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E30DA-A0C1-ED4D-97A0-1C47CA7FEF0D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B582-59A8-CB43-82B7-974E6AFE9D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90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E30DA-A0C1-ED4D-97A0-1C47CA7FEF0D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B582-59A8-CB43-82B7-974E6AFE9D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30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E30DA-A0C1-ED4D-97A0-1C47CA7FEF0D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B582-59A8-CB43-82B7-974E6AFE9D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388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E30DA-A0C1-ED4D-97A0-1C47CA7FEF0D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1B582-59A8-CB43-82B7-974E6AFE9D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04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8720B-C83A-498E-B418-935156E19595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AA0D3-C4A1-47B3-8F90-9C037FA10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0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8554" y="1375828"/>
            <a:ext cx="6362884" cy="2641596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solidFill>
                  <a:srgbClr val="37939B"/>
                </a:solidFill>
                <a:latin typeface="Georgia" pitchFamily="18" charset="0"/>
                <a:cs typeface="Gill Sans"/>
              </a:rPr>
              <a:t>2017</a:t>
            </a:r>
            <a:r>
              <a:rPr lang="en-US" sz="6000" dirty="0" smtClean="0">
                <a:latin typeface="Gill Sans"/>
                <a:cs typeface="Gill Sans"/>
              </a:rPr>
              <a:t> </a:t>
            </a:r>
            <a:r>
              <a:rPr lang="en-US" sz="4000" dirty="0">
                <a:latin typeface="Gill Sans"/>
                <a:cs typeface="Gill Sans"/>
              </a:rPr>
              <a:t/>
            </a:r>
            <a:br>
              <a:rPr lang="en-US" sz="4000" dirty="0">
                <a:latin typeface="Gill Sans"/>
                <a:cs typeface="Gill Sans"/>
              </a:rPr>
            </a:br>
            <a:r>
              <a:rPr lang="en-US" sz="4000" dirty="0">
                <a:latin typeface="Gill Sans"/>
                <a:cs typeface="Gill Sans"/>
              </a:rPr>
              <a:t>ASDS Consumer Survey </a:t>
            </a:r>
            <a:r>
              <a:rPr lang="en-US" sz="3600" dirty="0">
                <a:latin typeface="Gill Sans"/>
                <a:cs typeface="Gill Sans"/>
              </a:rPr>
              <a:t/>
            </a:r>
            <a:br>
              <a:rPr lang="en-US" sz="3600" dirty="0">
                <a:latin typeface="Gill Sans"/>
                <a:cs typeface="Gill Sans"/>
              </a:rPr>
            </a:br>
            <a:r>
              <a:rPr lang="en-US" sz="2590" dirty="0">
                <a:latin typeface="Gill Sans"/>
                <a:cs typeface="Gill Sans"/>
              </a:rPr>
              <a:t>on Cosmetic Dermatologic Procedures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903" y="5431780"/>
            <a:ext cx="2023873" cy="111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61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33939" y="1284330"/>
            <a:ext cx="9506724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Top </a:t>
            </a:r>
            <a:r>
              <a:rPr lang="en-US" sz="48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SATISFACTION</a:t>
            </a:r>
            <a:r>
              <a:rPr lang="en-US" sz="36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 </a:t>
            </a:r>
            <a:r>
              <a:rPr lang="en-US" sz="3600" b="1" dirty="0" smtClean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ratings* </a:t>
            </a:r>
          </a:p>
          <a:p>
            <a:pPr marL="114300"/>
            <a:endParaRPr lang="en-US" sz="1600" b="1" dirty="0" smtClean="0">
              <a:ln w="3175">
                <a:noFill/>
              </a:ln>
              <a:latin typeface="Gill Sans"/>
            </a:endParaRPr>
          </a:p>
          <a:p>
            <a:pPr marL="114300"/>
            <a:r>
              <a:rPr lang="en-US" sz="2400" b="1" dirty="0" smtClean="0">
                <a:ln w="3175">
                  <a:noFill/>
                </a:ln>
                <a:latin typeface="Gill Sans"/>
              </a:rPr>
              <a:t>Injectable wrinkle-relaxers and fillers</a:t>
            </a:r>
            <a:endParaRPr lang="en-US" sz="2400" b="1" dirty="0">
              <a:ln w="3175">
                <a:noFill/>
              </a:ln>
              <a:latin typeface="Gill Sans"/>
            </a:endParaRPr>
          </a:p>
          <a:p>
            <a:pPr marL="120650">
              <a:spcBef>
                <a:spcPts val="1800"/>
              </a:spcBef>
            </a:pPr>
            <a:r>
              <a:rPr lang="en-US" sz="2400" b="1" dirty="0" smtClean="0">
                <a:ln w="3175">
                  <a:noFill/>
                </a:ln>
                <a:latin typeface="Gill Sans"/>
              </a:rPr>
              <a:t>Microdermabrasion</a:t>
            </a:r>
            <a:endParaRPr lang="en-US" sz="2400" b="1" dirty="0">
              <a:ln w="3175">
                <a:noFill/>
              </a:ln>
              <a:latin typeface="Gill Sans"/>
            </a:endParaRPr>
          </a:p>
          <a:p>
            <a:pPr marL="120650">
              <a:spcBef>
                <a:spcPts val="1800"/>
              </a:spcBef>
            </a:pPr>
            <a:r>
              <a:rPr lang="en-US" sz="2400" b="1" dirty="0" smtClean="0">
                <a:ln w="3175">
                  <a:noFill/>
                </a:ln>
                <a:latin typeface="Gill Sans"/>
              </a:rPr>
              <a:t>Vein treatments</a:t>
            </a:r>
          </a:p>
          <a:p>
            <a:pPr marL="120650">
              <a:spcBef>
                <a:spcPts val="1800"/>
              </a:spcBef>
            </a:pPr>
            <a:r>
              <a:rPr lang="en-US" sz="2400" b="1" dirty="0" smtClean="0">
                <a:ln w="3175">
                  <a:noFill/>
                </a:ln>
                <a:latin typeface="Gill Sans"/>
              </a:rPr>
              <a:t>Chemical peels</a:t>
            </a:r>
          </a:p>
          <a:p>
            <a:pPr marL="120650">
              <a:spcBef>
                <a:spcPts val="1800"/>
              </a:spcBef>
            </a:pPr>
            <a:r>
              <a:rPr lang="en-US" sz="2400" b="1" dirty="0" smtClean="0">
                <a:ln w="3175">
                  <a:noFill/>
                </a:ln>
                <a:latin typeface="Gill Sans"/>
              </a:rPr>
              <a:t>Laser </a:t>
            </a:r>
            <a:r>
              <a:rPr lang="en-US" sz="2400" b="1" dirty="0">
                <a:ln w="3175">
                  <a:noFill/>
                </a:ln>
                <a:latin typeface="Gill Sans"/>
              </a:rPr>
              <a:t>/ light for skin </a:t>
            </a:r>
            <a:r>
              <a:rPr lang="en-US" sz="2400" b="1" dirty="0" smtClean="0">
                <a:ln w="3175">
                  <a:noFill/>
                </a:ln>
                <a:latin typeface="Gill Sans"/>
              </a:rPr>
              <a:t>tone</a:t>
            </a:r>
          </a:p>
          <a:p>
            <a:pPr marL="120650">
              <a:spcBef>
                <a:spcPts val="1800"/>
              </a:spcBef>
            </a:pPr>
            <a:r>
              <a:rPr lang="en-US" sz="2400" b="1" dirty="0" smtClean="0">
                <a:ln w="3175">
                  <a:noFill/>
                </a:ln>
                <a:latin typeface="Gill Sans"/>
              </a:rPr>
              <a:t>Laser / light for skin tightening</a:t>
            </a:r>
            <a:endParaRPr lang="en-US" sz="2400" b="1" dirty="0">
              <a:ln w="3175">
                <a:noFill/>
              </a:ln>
              <a:latin typeface="Gill Sans"/>
            </a:endParaRPr>
          </a:p>
          <a:p>
            <a:pPr marL="120650">
              <a:spcBef>
                <a:spcPts val="1800"/>
              </a:spcBef>
            </a:pPr>
            <a:r>
              <a:rPr lang="en-US" sz="2400" b="1" dirty="0" smtClean="0">
                <a:ln w="3175">
                  <a:noFill/>
                </a:ln>
                <a:latin typeface="Gill Sans"/>
              </a:rPr>
              <a:t>Laser </a:t>
            </a:r>
            <a:r>
              <a:rPr lang="en-US" sz="2400" b="1" dirty="0">
                <a:ln w="3175">
                  <a:noFill/>
                </a:ln>
                <a:latin typeface="Gill Sans"/>
              </a:rPr>
              <a:t>tattoo </a:t>
            </a:r>
            <a:r>
              <a:rPr lang="en-US" sz="2400" b="1" dirty="0" smtClean="0">
                <a:ln w="3175">
                  <a:noFill/>
                </a:ln>
                <a:latin typeface="Gill Sans"/>
              </a:rPr>
              <a:t>removal</a:t>
            </a:r>
          </a:p>
          <a:p>
            <a:pPr marL="120650">
              <a:spcBef>
                <a:spcPts val="1800"/>
              </a:spcBef>
            </a:pPr>
            <a:r>
              <a:rPr lang="en-US" sz="24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*</a:t>
            </a:r>
            <a:r>
              <a:rPr lang="en-US" sz="2400" b="1" dirty="0" smtClean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90% </a:t>
            </a:r>
            <a:r>
              <a:rPr lang="en-US" sz="24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or </a:t>
            </a:r>
            <a:r>
              <a:rPr lang="en-US" sz="2400" b="1" dirty="0" smtClean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higher</a:t>
            </a:r>
            <a:endParaRPr lang="en-US" sz="2400" b="1" dirty="0">
              <a:ln w="3175">
                <a:noFill/>
              </a:ln>
              <a:latin typeface="Gill San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88956" y="6476774"/>
            <a:ext cx="3670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© Copyright ASDS </a:t>
            </a:r>
            <a:r>
              <a:rPr lang="en-US" sz="900" dirty="0" smtClean="0"/>
              <a:t>2017. 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Confidential: Do not distribute or disseminate.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088" y="62779"/>
            <a:ext cx="1870438" cy="10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65494" y="2472892"/>
            <a:ext cx="814157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n w="3175">
                  <a:noFill/>
                </a:ln>
                <a:latin typeface="Gill Sans"/>
              </a:rPr>
              <a:t>Injectable wrinkle-relaxers</a:t>
            </a:r>
          </a:p>
          <a:p>
            <a:pPr>
              <a:spcBef>
                <a:spcPts val="900"/>
              </a:spcBef>
            </a:pPr>
            <a:r>
              <a:rPr lang="en-US" sz="2400" b="1" dirty="0">
                <a:ln w="3175">
                  <a:noFill/>
                </a:ln>
                <a:latin typeface="Gill Sans"/>
              </a:rPr>
              <a:t>Varicose and spider vein treatments</a:t>
            </a:r>
          </a:p>
          <a:p>
            <a:pPr>
              <a:spcBef>
                <a:spcPts val="900"/>
              </a:spcBef>
            </a:pPr>
            <a:r>
              <a:rPr lang="en-US" sz="2400" b="1" dirty="0">
                <a:ln w="3175">
                  <a:noFill/>
                </a:ln>
                <a:latin typeface="Gill Sans"/>
              </a:rPr>
              <a:t>Laser / light therapy for </a:t>
            </a:r>
            <a:r>
              <a:rPr lang="en-US" sz="2400" b="1" dirty="0" smtClean="0">
                <a:ln w="3175">
                  <a:noFill/>
                </a:ln>
                <a:latin typeface="Gill Sans"/>
              </a:rPr>
              <a:t>skin </a:t>
            </a:r>
            <a:r>
              <a:rPr lang="en-US" sz="2400" b="1" dirty="0">
                <a:ln w="3175">
                  <a:noFill/>
                </a:ln>
                <a:latin typeface="Gill Sans"/>
              </a:rPr>
              <a:t>redness, tone and scars</a:t>
            </a:r>
          </a:p>
          <a:p>
            <a:pPr>
              <a:spcBef>
                <a:spcPts val="900"/>
              </a:spcBef>
            </a:pPr>
            <a:r>
              <a:rPr lang="en-US" sz="2400" b="1" dirty="0" smtClean="0">
                <a:ln w="3175">
                  <a:noFill/>
                </a:ln>
                <a:latin typeface="Gill Sans"/>
              </a:rPr>
              <a:t>Soft-tissue fillers</a:t>
            </a:r>
            <a:endParaRPr lang="en-US" sz="2400" b="1" dirty="0">
              <a:ln w="3175">
                <a:noFill/>
              </a:ln>
              <a:latin typeface="Gill Sans"/>
            </a:endParaRPr>
          </a:p>
          <a:p>
            <a:pPr>
              <a:spcBef>
                <a:spcPts val="900"/>
              </a:spcBef>
            </a:pPr>
            <a:r>
              <a:rPr lang="en-US" sz="2400" b="1" dirty="0">
                <a:ln w="3175">
                  <a:noFill/>
                </a:ln>
                <a:latin typeface="Gill Sans"/>
              </a:rPr>
              <a:t>Chemical peels</a:t>
            </a:r>
          </a:p>
          <a:p>
            <a:pPr>
              <a:spcBef>
                <a:spcPts val="900"/>
              </a:spcBef>
            </a:pPr>
            <a:r>
              <a:rPr lang="en-US" sz="2400" b="1" dirty="0">
                <a:ln w="3175">
                  <a:noFill/>
                </a:ln>
                <a:latin typeface="Gill Sans"/>
              </a:rPr>
              <a:t>Ultrasound, laser, light and radiofrequency </a:t>
            </a:r>
            <a:r>
              <a:rPr lang="en-US" sz="2400" b="1" dirty="0" smtClean="0">
                <a:ln w="3175">
                  <a:noFill/>
                </a:ln>
                <a:latin typeface="Gill Sans"/>
              </a:rPr>
              <a:t/>
            </a:r>
            <a:br>
              <a:rPr lang="en-US" sz="2400" b="1" dirty="0" smtClean="0">
                <a:ln w="3175">
                  <a:noFill/>
                </a:ln>
                <a:latin typeface="Gill Sans"/>
              </a:rPr>
            </a:br>
            <a:r>
              <a:rPr lang="en-US" sz="2400" b="1" dirty="0" smtClean="0">
                <a:ln w="3175">
                  <a:noFill/>
                </a:ln>
                <a:latin typeface="Gill Sans"/>
              </a:rPr>
              <a:t>treatments for </a:t>
            </a:r>
            <a:r>
              <a:rPr lang="en-US" sz="2400" b="1" dirty="0">
                <a:ln w="3175">
                  <a:noFill/>
                </a:ln>
                <a:latin typeface="Gill Sans"/>
              </a:rPr>
              <a:t>skin tightening and </a:t>
            </a:r>
            <a:r>
              <a:rPr lang="en-US" sz="2400" b="1" dirty="0" smtClean="0">
                <a:ln w="3175">
                  <a:noFill/>
                </a:ln>
                <a:latin typeface="Gill Sans"/>
              </a:rPr>
              <a:t>wrinkles</a:t>
            </a:r>
            <a:endParaRPr lang="en-US" sz="2400" b="1" dirty="0" smtClean="0">
              <a:ln w="3175">
                <a:noFill/>
              </a:ln>
              <a:solidFill>
                <a:srgbClr val="37939B"/>
              </a:solidFill>
              <a:latin typeface="Gill Sans"/>
            </a:endParaRPr>
          </a:p>
          <a:p>
            <a:pPr>
              <a:spcBef>
                <a:spcPts val="900"/>
              </a:spcBef>
            </a:pPr>
            <a:r>
              <a:rPr lang="en-US" sz="2400" b="1" dirty="0">
                <a:ln w="3175">
                  <a:noFill/>
                </a:ln>
                <a:latin typeface="Gill Sans"/>
              </a:rPr>
              <a:t>Laser </a:t>
            </a:r>
            <a:r>
              <a:rPr lang="en-US" sz="2400" b="1" dirty="0" smtClean="0">
                <a:ln w="3175">
                  <a:noFill/>
                </a:ln>
                <a:latin typeface="Gill Sans"/>
              </a:rPr>
              <a:t>hair </a:t>
            </a:r>
            <a:r>
              <a:rPr lang="en-US" sz="2400" b="1" dirty="0">
                <a:ln w="3175">
                  <a:noFill/>
                </a:ln>
                <a:latin typeface="Gill Sans"/>
              </a:rPr>
              <a:t>removal</a:t>
            </a:r>
            <a:r>
              <a:rPr lang="en-US" sz="2800" b="1" i="1" dirty="0">
                <a:ln w="3175">
                  <a:noFill/>
                </a:ln>
                <a:solidFill>
                  <a:srgbClr val="37939B"/>
                </a:solidFill>
                <a:latin typeface="Gill Sans"/>
              </a:rPr>
              <a:t>*</a:t>
            </a:r>
            <a:endParaRPr lang="en-US" sz="2400" b="1" dirty="0" smtClean="0">
              <a:ln w="3175">
                <a:noFill/>
              </a:ln>
              <a:latin typeface="Gill Sans"/>
            </a:endParaRPr>
          </a:p>
          <a:p>
            <a:pPr>
              <a:spcBef>
                <a:spcPts val="900"/>
              </a:spcBef>
            </a:pPr>
            <a:r>
              <a:rPr lang="en-US" sz="2400" b="1" dirty="0" smtClean="0">
                <a:ln w="3175">
                  <a:noFill/>
                </a:ln>
                <a:latin typeface="Gill Sans"/>
              </a:rPr>
              <a:t>Laser tattoo removal</a:t>
            </a:r>
            <a:endParaRPr lang="en-US" sz="2800" b="1" dirty="0">
              <a:ln w="3175">
                <a:noFill/>
              </a:ln>
              <a:solidFill>
                <a:srgbClr val="37939B"/>
              </a:solidFill>
              <a:latin typeface="Gill Sans"/>
            </a:endParaRPr>
          </a:p>
          <a:p>
            <a:pPr>
              <a:spcBef>
                <a:spcPts val="900"/>
              </a:spcBef>
            </a:pPr>
            <a:endParaRPr lang="en-US" sz="2800" dirty="0">
              <a:solidFill>
                <a:srgbClr val="37939B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7737" y="1215166"/>
            <a:ext cx="94378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Physician</a:t>
            </a:r>
            <a:r>
              <a:rPr lang="en-US" sz="44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 </a:t>
            </a:r>
            <a:r>
              <a:rPr lang="en-US" sz="36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of choice in </a:t>
            </a:r>
            <a:r>
              <a:rPr lang="en-US" sz="4400" b="1" dirty="0" smtClean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8</a:t>
            </a:r>
            <a:r>
              <a:rPr lang="en-US" sz="3600" b="1" dirty="0" smtClean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 </a:t>
            </a:r>
            <a:r>
              <a:rPr lang="en-US" sz="36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categories</a:t>
            </a:r>
            <a:endParaRPr lang="en-US" sz="4000" b="1" dirty="0">
              <a:ln w="3175">
                <a:solidFill>
                  <a:srgbClr val="D9531E"/>
                </a:solidFill>
              </a:ln>
              <a:solidFill>
                <a:srgbClr val="E48253"/>
              </a:solidFill>
              <a:latin typeface="Georgia" pitchFamily="18" charset="0"/>
            </a:endParaRPr>
          </a:p>
          <a:p>
            <a:r>
              <a:rPr lang="en-US" sz="36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DERMATOLOGIST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708559" y="2394598"/>
            <a:ext cx="418406" cy="4266842"/>
            <a:chOff x="724035" y="2372219"/>
            <a:chExt cx="418406" cy="4266842"/>
          </a:xfrm>
        </p:grpSpPr>
        <p:sp>
          <p:nvSpPr>
            <p:cNvPr id="29" name="Oval 28"/>
            <p:cNvSpPr/>
            <p:nvPr/>
          </p:nvSpPr>
          <p:spPr>
            <a:xfrm>
              <a:off x="745740" y="3016723"/>
              <a:ext cx="365760" cy="365760"/>
            </a:xfrm>
            <a:prstGeom prst="ellipse">
              <a:avLst/>
            </a:prstGeom>
            <a:solidFill>
              <a:srgbClr val="37939B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50800" h="508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0183" y="2892382"/>
              <a:ext cx="3994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Georgia" pitchFamily="18" charset="0"/>
                </a:rPr>
                <a:t>2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747187" y="2529503"/>
              <a:ext cx="365760" cy="365760"/>
            </a:xfrm>
            <a:prstGeom prst="ellipse">
              <a:avLst/>
            </a:prstGeom>
            <a:solidFill>
              <a:srgbClr val="37939B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50800" h="508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5393" y="2372219"/>
              <a:ext cx="401572" cy="58477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h="508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Georgia" pitchFamily="18" charset="0"/>
                </a:rPr>
                <a:t>1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747717" y="3494080"/>
              <a:ext cx="365760" cy="365760"/>
            </a:xfrm>
            <a:prstGeom prst="ellipse">
              <a:avLst/>
            </a:prstGeom>
            <a:solidFill>
              <a:srgbClr val="37939B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50800" h="508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0183" y="3367100"/>
              <a:ext cx="403219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500" b="1" dirty="0">
                  <a:solidFill>
                    <a:schemeClr val="bg1"/>
                  </a:solidFill>
                  <a:latin typeface="Georgia" pitchFamily="18" charset="0"/>
                </a:rPr>
                <a:t>3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745740" y="5654053"/>
              <a:ext cx="365760" cy="365760"/>
            </a:xfrm>
            <a:prstGeom prst="ellipse">
              <a:avLst/>
            </a:prstGeom>
            <a:solidFill>
              <a:srgbClr val="37939B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50800" h="508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746496" y="4444703"/>
              <a:ext cx="365760" cy="365760"/>
            </a:xfrm>
            <a:prstGeom prst="ellipse">
              <a:avLst/>
            </a:prstGeom>
            <a:solidFill>
              <a:srgbClr val="37939B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50800" h="508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747187" y="6227665"/>
              <a:ext cx="365760" cy="365760"/>
            </a:xfrm>
            <a:prstGeom prst="ellipse">
              <a:avLst/>
            </a:prstGeom>
            <a:solidFill>
              <a:srgbClr val="37939B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50800" h="508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746409" y="4937513"/>
              <a:ext cx="365760" cy="365760"/>
            </a:xfrm>
            <a:prstGeom prst="ellipse">
              <a:avLst/>
            </a:prstGeom>
            <a:solidFill>
              <a:srgbClr val="37939B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50800" h="508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746409" y="3970648"/>
              <a:ext cx="365760" cy="365760"/>
            </a:xfrm>
            <a:prstGeom prst="ellipse">
              <a:avLst/>
            </a:prstGeom>
            <a:solidFill>
              <a:srgbClr val="37939B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50800" h="508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4851" y="3854307"/>
              <a:ext cx="4058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Georgia" pitchFamily="18" charset="0"/>
                </a:rPr>
                <a:t>4</a:t>
              </a:r>
              <a:endParaRPr lang="en-US" sz="3000" b="1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3074" y="4337811"/>
              <a:ext cx="400328" cy="46166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h="508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Georgia" pitchFamily="18" charset="0"/>
                </a:rPr>
                <a:t>5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32135" y="4870735"/>
              <a:ext cx="3948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Georgia" pitchFamily="18" charset="0"/>
                </a:rPr>
                <a:t>6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24035" y="5533870"/>
              <a:ext cx="41840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500" b="1" dirty="0" smtClean="0">
                  <a:solidFill>
                    <a:schemeClr val="bg1"/>
                  </a:solidFill>
                  <a:latin typeface="Georgia" pitchFamily="18" charset="0"/>
                </a:rPr>
                <a:t>7</a:t>
              </a:r>
              <a:endParaRPr lang="en-US" sz="2500" b="1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42256" y="6162007"/>
              <a:ext cx="38196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500" b="1" dirty="0" smtClean="0">
                  <a:solidFill>
                    <a:schemeClr val="bg1"/>
                  </a:solidFill>
                  <a:latin typeface="Georgia" pitchFamily="18" charset="0"/>
                </a:rPr>
                <a:t>8</a:t>
              </a:r>
              <a:endParaRPr lang="en-US" sz="2500" b="1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72200" y="6419850"/>
            <a:ext cx="4019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*tie with another specialty</a:t>
            </a:r>
            <a:endParaRPr lang="en-US" b="1" dirty="0">
              <a:ln w="3175">
                <a:noFill/>
              </a:ln>
              <a:latin typeface="Gill Sans"/>
            </a:endParaRP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488956" y="6476774"/>
            <a:ext cx="3670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© Copyright ASDS </a:t>
            </a:r>
            <a:r>
              <a:rPr lang="en-US" sz="900" dirty="0" smtClean="0"/>
              <a:t>2017. 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Confidential: Do not distribute or disseminate.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088" y="62779"/>
            <a:ext cx="1870438" cy="10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96713" y="1347015"/>
            <a:ext cx="8839201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Dermatologist</a:t>
            </a:r>
            <a:r>
              <a:rPr lang="en-US" sz="44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 </a:t>
            </a:r>
            <a:r>
              <a:rPr lang="en-US" sz="40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of </a:t>
            </a:r>
            <a:r>
              <a:rPr lang="en-US" sz="4000" b="1" dirty="0" smtClean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choice 2</a:t>
            </a:r>
            <a:r>
              <a:rPr lang="en-US" sz="4000" b="1" baseline="30000" dirty="0" smtClean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nd</a:t>
            </a:r>
            <a:endParaRPr lang="en-US" sz="4000" b="1" dirty="0" smtClean="0">
              <a:ln w="3175">
                <a:noFill/>
              </a:ln>
              <a:solidFill>
                <a:srgbClr val="37939B"/>
              </a:solidFill>
              <a:latin typeface="Georgia" pitchFamily="18" charset="0"/>
            </a:endParaRPr>
          </a:p>
          <a:p>
            <a:r>
              <a:rPr lang="en-US" sz="40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y</a:t>
            </a:r>
            <a:r>
              <a:rPr lang="en-US" sz="4000" b="1" dirty="0" smtClean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ear in a row</a:t>
            </a:r>
            <a:endParaRPr lang="en-US" sz="1600" b="1" dirty="0">
              <a:ln w="3175">
                <a:solidFill>
                  <a:srgbClr val="D9531E"/>
                </a:solidFill>
              </a:ln>
              <a:solidFill>
                <a:srgbClr val="E48253"/>
              </a:solidFill>
              <a:latin typeface="Georgia" pitchFamily="18" charset="0"/>
            </a:endParaRPr>
          </a:p>
          <a:p>
            <a:r>
              <a:rPr lang="en-US" sz="44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ASDS MEMBERS</a:t>
            </a:r>
          </a:p>
          <a:p>
            <a:pPr marL="571500" indent="-571500">
              <a:spcBef>
                <a:spcPts val="600"/>
              </a:spcBef>
              <a:buClr>
                <a:srgbClr val="37939B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ln w="3175">
                  <a:noFill/>
                </a:ln>
                <a:latin typeface="Gill Sans"/>
              </a:rPr>
              <a:t>Patients</a:t>
            </a:r>
            <a:endParaRPr lang="en-US" sz="3600" b="1" dirty="0">
              <a:ln w="3175">
                <a:noFill/>
              </a:ln>
              <a:latin typeface="Gill Sans"/>
            </a:endParaRPr>
          </a:p>
          <a:p>
            <a:pPr>
              <a:lnSpc>
                <a:spcPts val="6000"/>
              </a:lnSpc>
            </a:pPr>
            <a:r>
              <a:rPr lang="en-US" sz="48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  </a:t>
            </a:r>
            <a:r>
              <a:rPr lang="en-US" sz="32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 </a:t>
            </a:r>
            <a:r>
              <a:rPr lang="en-US" sz="48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 </a:t>
            </a:r>
            <a:r>
              <a:rPr lang="en-US" sz="6600" b="1" dirty="0" smtClean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10</a:t>
            </a:r>
            <a:r>
              <a:rPr lang="en-US" sz="4800" b="1" dirty="0" smtClean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 </a:t>
            </a:r>
            <a:r>
              <a:rPr lang="en-US" sz="4000" b="1" dirty="0" smtClean="0">
                <a:ln w="3175">
                  <a:noFill/>
                </a:ln>
                <a:latin typeface="Gill Sans"/>
              </a:rPr>
              <a:t>of</a:t>
            </a:r>
            <a:r>
              <a:rPr lang="en-US" sz="3600" b="1" dirty="0" smtClean="0">
                <a:ln w="3175">
                  <a:noFill/>
                </a:ln>
                <a:latin typeface="Gill Sans"/>
              </a:rPr>
              <a:t> </a:t>
            </a:r>
            <a:r>
              <a:rPr lang="en-US" sz="66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10</a:t>
            </a:r>
            <a:r>
              <a:rPr lang="en-US" sz="4800" b="1" dirty="0">
                <a:ln w="3175">
                  <a:noFill/>
                </a:ln>
                <a:latin typeface="Georgia" pitchFamily="18" charset="0"/>
              </a:rPr>
              <a:t> </a:t>
            </a:r>
            <a:r>
              <a:rPr lang="en-US" sz="4000" b="1" dirty="0">
                <a:ln w="3175">
                  <a:noFill/>
                </a:ln>
                <a:latin typeface="Gill Sans"/>
              </a:rPr>
              <a:t>categories</a:t>
            </a:r>
            <a:endParaRPr lang="en-US" sz="3600" b="1" dirty="0">
              <a:ln w="3175">
                <a:noFill/>
              </a:ln>
              <a:latin typeface="Gill Sans"/>
            </a:endParaRPr>
          </a:p>
          <a:p>
            <a:pPr marL="571500" indent="-571500">
              <a:spcBef>
                <a:spcPts val="1200"/>
              </a:spcBef>
              <a:buClr>
                <a:srgbClr val="37939B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ln w="3175">
                  <a:noFill/>
                </a:ln>
                <a:latin typeface="Gill Sans"/>
              </a:rPr>
              <a:t>Prospective patients</a:t>
            </a:r>
          </a:p>
          <a:p>
            <a:pPr>
              <a:lnSpc>
                <a:spcPts val="6000"/>
              </a:lnSpc>
            </a:pPr>
            <a:r>
              <a:rPr lang="en-US" sz="48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 </a:t>
            </a:r>
            <a:r>
              <a:rPr lang="en-US" sz="36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 </a:t>
            </a:r>
            <a:r>
              <a:rPr lang="en-US" sz="48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  </a:t>
            </a:r>
            <a:r>
              <a:rPr lang="en-US" sz="66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10</a:t>
            </a:r>
            <a:r>
              <a:rPr lang="en-US" sz="4400" b="1" dirty="0">
                <a:ln w="3175">
                  <a:noFill/>
                </a:ln>
                <a:latin typeface="Georgia" pitchFamily="18" charset="0"/>
              </a:rPr>
              <a:t> </a:t>
            </a:r>
            <a:r>
              <a:rPr lang="en-US" sz="4000" b="1" dirty="0">
                <a:ln w="3175">
                  <a:noFill/>
                </a:ln>
                <a:latin typeface="Gill Sans"/>
              </a:rPr>
              <a:t>of</a:t>
            </a:r>
            <a:r>
              <a:rPr lang="en-US" sz="3600" b="1" dirty="0">
                <a:ln w="3175">
                  <a:noFill/>
                </a:ln>
                <a:latin typeface="Gill Sans"/>
              </a:rPr>
              <a:t> </a:t>
            </a:r>
            <a:r>
              <a:rPr lang="en-US" sz="66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10</a:t>
            </a:r>
            <a:r>
              <a:rPr lang="en-US" sz="4800" b="1" dirty="0">
                <a:ln w="3175">
                  <a:noFill/>
                </a:ln>
                <a:latin typeface="Georgia" pitchFamily="18" charset="0"/>
              </a:rPr>
              <a:t> </a:t>
            </a:r>
            <a:r>
              <a:rPr lang="en-US" sz="4000" b="1" dirty="0">
                <a:ln w="3175">
                  <a:noFill/>
                </a:ln>
                <a:latin typeface="Gill Sans"/>
              </a:rPr>
              <a:t>categories</a:t>
            </a:r>
            <a:endParaRPr lang="en-US" sz="1600" b="1" dirty="0">
              <a:ln w="3175">
                <a:solidFill>
                  <a:srgbClr val="D9531E"/>
                </a:solidFill>
              </a:ln>
              <a:latin typeface="Gill San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88956" y="6476774"/>
            <a:ext cx="3670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© Copyright ASDS </a:t>
            </a:r>
            <a:r>
              <a:rPr lang="en-US" sz="900" dirty="0" smtClean="0"/>
              <a:t>2017. 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Confidential: Do not distribute or disseminate.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088" y="62779"/>
            <a:ext cx="1870438" cy="10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4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641" y="0"/>
            <a:ext cx="8433581" cy="1224366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rgbClr val="37939B"/>
                </a:solidFill>
                <a:latin typeface="Georgia" pitchFamily="18" charset="0"/>
                <a:cs typeface="Gill Sans"/>
              </a:rPr>
              <a:t> Five Year Review</a:t>
            </a:r>
            <a:endParaRPr lang="en-US" sz="5400" b="1" dirty="0">
              <a:solidFill>
                <a:srgbClr val="37939B"/>
              </a:solidFill>
              <a:latin typeface="Georgia" pitchFamily="18" charset="0"/>
              <a:cs typeface="Gill San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37641" y="1487836"/>
            <a:ext cx="11665057" cy="5162345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10000"/>
              </a:lnSpc>
              <a:buClr>
                <a:srgbClr val="37939B"/>
              </a:buClr>
              <a:buFont typeface="Wingdings" pitchFamily="2" charset="2"/>
              <a:buChar char="Ø"/>
            </a:pPr>
            <a:r>
              <a:rPr lang="en-US" sz="3600" dirty="0" smtClean="0">
                <a:latin typeface="Gill Sans"/>
              </a:rPr>
              <a:t>The percent of consumers considering a cosmetic medical procedures has </a:t>
            </a:r>
            <a:r>
              <a:rPr lang="en-US" sz="3600" u="sng" dirty="0" smtClean="0">
                <a:latin typeface="Gill Sans"/>
              </a:rPr>
              <a:t>doubled</a:t>
            </a:r>
            <a:r>
              <a:rPr lang="en-US" sz="3600" dirty="0" smtClean="0">
                <a:latin typeface="Gill Sans"/>
              </a:rPr>
              <a:t> in the last five years.</a:t>
            </a:r>
            <a:endParaRPr lang="en-US" sz="3600" dirty="0">
              <a:latin typeface="Gill Sans"/>
            </a:endParaRPr>
          </a:p>
          <a:p>
            <a:pPr marL="457200" indent="-457200">
              <a:lnSpc>
                <a:spcPct val="110000"/>
              </a:lnSpc>
              <a:buClr>
                <a:srgbClr val="37939B"/>
              </a:buClr>
              <a:buFont typeface="Wingdings" pitchFamily="2" charset="2"/>
              <a:buChar char="Ø"/>
            </a:pPr>
            <a:r>
              <a:rPr lang="en-US" sz="3600" dirty="0" smtClean="0">
                <a:latin typeface="Gill Sans"/>
              </a:rPr>
              <a:t>Nearly </a:t>
            </a:r>
            <a:r>
              <a:rPr lang="en-US" sz="3600" u="sng" dirty="0" smtClean="0">
                <a:latin typeface="Gill Sans"/>
              </a:rPr>
              <a:t>70% are considering a cosmetic treatment</a:t>
            </a:r>
            <a:r>
              <a:rPr lang="en-US" sz="3600" dirty="0" smtClean="0">
                <a:latin typeface="Gill Sans"/>
              </a:rPr>
              <a:t>, up from 30% in 2013</a:t>
            </a:r>
            <a:r>
              <a:rPr lang="en-US" sz="3600" dirty="0">
                <a:latin typeface="Gill Sans"/>
              </a:rPr>
              <a:t>.</a:t>
            </a:r>
            <a:endParaRPr lang="en-US" sz="3600" dirty="0" smtClean="0">
              <a:latin typeface="Gill Sans"/>
            </a:endParaRPr>
          </a:p>
          <a:p>
            <a:pPr marL="457200" indent="-457200">
              <a:lnSpc>
                <a:spcPct val="110000"/>
              </a:lnSpc>
              <a:buClr>
                <a:srgbClr val="37939B"/>
              </a:buClr>
              <a:buFont typeface="Wingdings" pitchFamily="2" charset="2"/>
              <a:buChar char="Ø"/>
            </a:pPr>
            <a:r>
              <a:rPr lang="en-US" sz="3600" u="sng" dirty="0" smtClean="0">
                <a:latin typeface="Gill Sans"/>
              </a:rPr>
              <a:t>Dermatologists ranked as the No.1 influencer</a:t>
            </a:r>
            <a:r>
              <a:rPr lang="en-US" sz="3600" dirty="0" smtClean="0">
                <a:latin typeface="Gill Sans"/>
              </a:rPr>
              <a:t> on the decision to have a cosmetic procedure each year.</a:t>
            </a:r>
            <a:endParaRPr lang="en-US" sz="3200" dirty="0" smtClean="0">
              <a:latin typeface="Gill Sans"/>
            </a:endParaRPr>
          </a:p>
          <a:p>
            <a:pPr marL="457200" indent="-457200">
              <a:lnSpc>
                <a:spcPct val="110000"/>
              </a:lnSpc>
              <a:buClr>
                <a:srgbClr val="37939B"/>
              </a:buClr>
              <a:buFont typeface="Wingdings" pitchFamily="2" charset="2"/>
              <a:buChar char="Ø"/>
            </a:pPr>
            <a:r>
              <a:rPr lang="en-US" sz="3600" u="sng" dirty="0" smtClean="0">
                <a:latin typeface="Gill Sans"/>
              </a:rPr>
              <a:t>Specialty board-certification</a:t>
            </a:r>
            <a:r>
              <a:rPr lang="en-US" sz="3600" dirty="0" smtClean="0">
                <a:latin typeface="Gill Sans"/>
              </a:rPr>
              <a:t> repeatedly ranked as top factor influencing the selection of a practitioner. 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088" y="62779"/>
            <a:ext cx="1870438" cy="10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11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8554" y="1375828"/>
            <a:ext cx="6362884" cy="2641596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solidFill>
                  <a:srgbClr val="37939B"/>
                </a:solidFill>
                <a:latin typeface="Georgia" pitchFamily="18" charset="0"/>
                <a:cs typeface="Gill Sans"/>
              </a:rPr>
              <a:t>2017</a:t>
            </a:r>
            <a:r>
              <a:rPr lang="en-US" sz="6000" dirty="0" smtClean="0">
                <a:latin typeface="Gill Sans"/>
                <a:cs typeface="Gill Sans"/>
              </a:rPr>
              <a:t> </a:t>
            </a:r>
            <a:r>
              <a:rPr lang="en-US" sz="4000" dirty="0">
                <a:latin typeface="Gill Sans"/>
                <a:cs typeface="Gill Sans"/>
              </a:rPr>
              <a:t/>
            </a:r>
            <a:br>
              <a:rPr lang="en-US" sz="4000" dirty="0">
                <a:latin typeface="Gill Sans"/>
                <a:cs typeface="Gill Sans"/>
              </a:rPr>
            </a:br>
            <a:r>
              <a:rPr lang="en-US" sz="4000" dirty="0">
                <a:latin typeface="Gill Sans"/>
                <a:cs typeface="Gill Sans"/>
              </a:rPr>
              <a:t>ASDS Consumer Survey </a:t>
            </a:r>
            <a:r>
              <a:rPr lang="en-US" sz="3600" dirty="0">
                <a:latin typeface="Gill Sans"/>
                <a:cs typeface="Gill Sans"/>
              </a:rPr>
              <a:t/>
            </a:r>
            <a:br>
              <a:rPr lang="en-US" sz="3600" dirty="0">
                <a:latin typeface="Gill Sans"/>
                <a:cs typeface="Gill Sans"/>
              </a:rPr>
            </a:br>
            <a:r>
              <a:rPr lang="en-US" sz="2590" dirty="0">
                <a:latin typeface="Gill Sans"/>
                <a:cs typeface="Gill Sans"/>
              </a:rPr>
              <a:t>on Cosmetic Dermatologic Procedures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903" y="5431780"/>
            <a:ext cx="2023873" cy="111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4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641" y="0"/>
            <a:ext cx="8433581" cy="1224366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rgbClr val="37939B"/>
                </a:solidFill>
                <a:latin typeface="Georgia" pitchFamily="18" charset="0"/>
                <a:cs typeface="Gill Sans"/>
              </a:rPr>
              <a:t> Methodology</a:t>
            </a:r>
            <a:endParaRPr lang="en-US" sz="5400" b="1" dirty="0">
              <a:solidFill>
                <a:srgbClr val="37939B"/>
              </a:solidFill>
              <a:latin typeface="Georgia" pitchFamily="18" charset="0"/>
              <a:cs typeface="Gill San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37641" y="1487836"/>
            <a:ext cx="10430359" cy="5162345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buClr>
                <a:srgbClr val="37939B"/>
              </a:buClr>
              <a:buFont typeface="Wingdings" pitchFamily="2" charset="2"/>
              <a:buChar char="Ø"/>
            </a:pPr>
            <a:r>
              <a:rPr lang="en-US" sz="3600" dirty="0">
                <a:latin typeface="Gill Sans"/>
              </a:rPr>
              <a:t>Developed by ASDS Survey Work Group</a:t>
            </a:r>
          </a:p>
          <a:p>
            <a:pPr marL="457200" indent="-457200">
              <a:lnSpc>
                <a:spcPct val="110000"/>
              </a:lnSpc>
              <a:buClr>
                <a:srgbClr val="37939B"/>
              </a:buClr>
              <a:buFont typeface="Wingdings" pitchFamily="2" charset="2"/>
              <a:buChar char="Ø"/>
            </a:pPr>
            <a:r>
              <a:rPr lang="en-US" sz="3600" dirty="0" smtClean="0">
                <a:latin typeface="Gill Sans"/>
              </a:rPr>
              <a:t>Fielded on Survata April 14 to May 1</a:t>
            </a:r>
          </a:p>
          <a:p>
            <a:pPr marL="457200" indent="-457200">
              <a:lnSpc>
                <a:spcPct val="110000"/>
              </a:lnSpc>
              <a:buClr>
                <a:srgbClr val="37939B"/>
              </a:buClr>
              <a:buFont typeface="Wingdings" pitchFamily="2" charset="2"/>
              <a:buChar char="Ø"/>
            </a:pPr>
            <a:r>
              <a:rPr lang="en-US" sz="3600" dirty="0" smtClean="0">
                <a:latin typeface="Gill Sans"/>
              </a:rPr>
              <a:t>7,322 initial respondents</a:t>
            </a:r>
          </a:p>
          <a:p>
            <a:pPr lvl="1">
              <a:lnSpc>
                <a:spcPct val="110000"/>
              </a:lnSpc>
              <a:buClr>
                <a:srgbClr val="37939B"/>
              </a:buClr>
              <a:buFont typeface="Wingdings" pitchFamily="2" charset="2"/>
              <a:buChar char="§"/>
            </a:pPr>
            <a:r>
              <a:rPr lang="en-US" sz="3200" dirty="0" smtClean="0">
                <a:latin typeface="Gill Sans"/>
              </a:rPr>
              <a:t>Qualifying question; respondents eliminated if they chose ‘would never consider a cosmetic procedure’</a:t>
            </a:r>
          </a:p>
          <a:p>
            <a:pPr lvl="1">
              <a:lnSpc>
                <a:spcPct val="110000"/>
              </a:lnSpc>
              <a:buClr>
                <a:srgbClr val="37939B"/>
              </a:buClr>
              <a:buFont typeface="Wingdings" pitchFamily="2" charset="2"/>
              <a:buChar char="§"/>
            </a:pPr>
            <a:r>
              <a:rPr lang="en-US" sz="3200" dirty="0" smtClean="0">
                <a:latin typeface="Gill Sans"/>
              </a:rPr>
              <a:t>Field reduced to 4,558</a:t>
            </a:r>
          </a:p>
          <a:p>
            <a:pPr marL="457200" indent="-457200">
              <a:lnSpc>
                <a:spcPct val="110000"/>
              </a:lnSpc>
              <a:buClr>
                <a:srgbClr val="37939B"/>
              </a:buClr>
              <a:buFont typeface="Wingdings" pitchFamily="2" charset="2"/>
              <a:buChar char="Ø"/>
            </a:pPr>
            <a:r>
              <a:rPr lang="en-US" sz="3600" dirty="0" smtClean="0">
                <a:latin typeface="Gill Sans"/>
              </a:rPr>
              <a:t>Survey split in four parts; some overlap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088" y="62779"/>
            <a:ext cx="1870438" cy="10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713586" y="1198128"/>
            <a:ext cx="8868837" cy="5705913"/>
            <a:chOff x="494130" y="1198128"/>
            <a:chExt cx="8868837" cy="5705913"/>
          </a:xfrm>
        </p:grpSpPr>
        <p:sp>
          <p:nvSpPr>
            <p:cNvPr id="4" name="TextBox 3"/>
            <p:cNvSpPr txBox="1"/>
            <p:nvPr/>
          </p:nvSpPr>
          <p:spPr>
            <a:xfrm>
              <a:off x="509628" y="1198128"/>
              <a:ext cx="88392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ln w="3175">
                    <a:noFill/>
                  </a:ln>
                  <a:solidFill>
                    <a:srgbClr val="D9531E"/>
                  </a:solidFill>
                  <a:latin typeface="Georgia" pitchFamily="18" charset="0"/>
                </a:rPr>
                <a:t>Of 7,322 </a:t>
              </a:r>
              <a:r>
                <a:rPr lang="en-US" sz="4000" b="1" dirty="0">
                  <a:ln w="3175">
                    <a:noFill/>
                  </a:ln>
                  <a:solidFill>
                    <a:srgbClr val="D9531E"/>
                  </a:solidFill>
                  <a:latin typeface="Georgia" pitchFamily="18" charset="0"/>
                </a:rPr>
                <a:t>surveyed </a:t>
              </a:r>
              <a:r>
                <a:rPr lang="en-US" sz="4000" b="1" dirty="0" smtClean="0">
                  <a:ln w="3175">
                    <a:noFill/>
                  </a:ln>
                  <a:solidFill>
                    <a:srgbClr val="D9531E"/>
                  </a:solidFill>
                  <a:latin typeface="Georgia" pitchFamily="18" charset="0"/>
                </a:rPr>
                <a:t>in 2017…</a:t>
              </a:r>
              <a:endParaRPr lang="en-US" sz="124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23766" y="4130205"/>
              <a:ext cx="8839201" cy="2773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550" b="1" dirty="0">
                  <a:ln w="3175">
                    <a:noFill/>
                  </a:ln>
                  <a:solidFill>
                    <a:srgbClr val="D9531E"/>
                  </a:solidFill>
                  <a:latin typeface="Georgia" pitchFamily="18" charset="0"/>
                </a:rPr>
                <a:t>are considering a</a:t>
              </a:r>
            </a:p>
            <a:p>
              <a:r>
                <a:rPr lang="en-US" sz="7000" b="1" dirty="0">
                  <a:ln w="3175">
                    <a:noFill/>
                  </a:ln>
                  <a:solidFill>
                    <a:srgbClr val="D9531E"/>
                  </a:solidFill>
                  <a:latin typeface="Georgia" pitchFamily="18" charset="0"/>
                </a:rPr>
                <a:t>COSMETIC </a:t>
              </a:r>
            </a:p>
            <a:p>
              <a:r>
                <a:rPr lang="en-US" sz="5875" b="1" dirty="0">
                  <a:ln w="3175">
                    <a:noFill/>
                  </a:ln>
                  <a:solidFill>
                    <a:srgbClr val="D9531E"/>
                  </a:solidFill>
                  <a:latin typeface="Georgia" pitchFamily="18" charset="0"/>
                </a:rPr>
                <a:t>PROCEDURE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17057" y="2575242"/>
              <a:ext cx="5022656" cy="2000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400" b="1" dirty="0">
                  <a:ln w="3175">
                    <a:noFill/>
                  </a:ln>
                  <a:solidFill>
                    <a:srgbClr val="37939B"/>
                  </a:solidFill>
                  <a:latin typeface="Georgia" pitchFamily="18" charset="0"/>
                </a:rPr>
                <a:t>in 10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4130" y="2594479"/>
              <a:ext cx="1895302" cy="2000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400" b="1" dirty="0">
                  <a:ln w="3175">
                    <a:noFill/>
                  </a:ln>
                  <a:solidFill>
                    <a:srgbClr val="37939B"/>
                  </a:solidFill>
                  <a:latin typeface="Georgia" pitchFamily="18" charset="0"/>
                </a:rPr>
                <a:t>7</a:t>
              </a:r>
              <a:endParaRPr lang="en-US" sz="12400" dirty="0">
                <a:solidFill>
                  <a:srgbClr val="37939B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0314" y="1795540"/>
              <a:ext cx="5549015" cy="127727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7700" b="1" cap="small" spc="1050" dirty="0" smtClean="0">
                  <a:ln w="3175">
                    <a:noFill/>
                  </a:ln>
                  <a:solidFill>
                    <a:srgbClr val="37939B"/>
                  </a:solidFill>
                  <a:latin typeface="Georgia" pitchFamily="18" charset="0"/>
                </a:rPr>
                <a:t>NEARLY</a:t>
              </a:r>
              <a:endParaRPr lang="en-US" sz="7700" b="1" cap="small" spc="1050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488956" y="6476774"/>
            <a:ext cx="3670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© Copyright ASDS </a:t>
            </a:r>
            <a:r>
              <a:rPr lang="en-US" sz="900" dirty="0" smtClean="0"/>
              <a:t>2017. 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Confidential: Do not distribute or disseminate.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088" y="62779"/>
            <a:ext cx="1870438" cy="10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2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7000" y="1289529"/>
            <a:ext cx="7451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Consumers </a:t>
            </a:r>
            <a:r>
              <a:rPr lang="en-US" sz="32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MOST </a:t>
            </a:r>
            <a:r>
              <a:rPr lang="en-US" sz="32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bothered by…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7748" y="1871547"/>
            <a:ext cx="764302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Gill Sans"/>
              </a:rPr>
              <a:t>Excess weight </a:t>
            </a:r>
            <a:r>
              <a:rPr lang="en-US" sz="2400" dirty="0" smtClean="0">
                <a:latin typeface="Gill Sans"/>
              </a:rPr>
              <a:t>on </a:t>
            </a:r>
            <a:r>
              <a:rPr lang="en-US" sz="2400" dirty="0">
                <a:latin typeface="Gill Sans"/>
              </a:rPr>
              <a:t>any part of the body </a:t>
            </a:r>
            <a:r>
              <a:rPr lang="en-US" sz="2400" dirty="0" smtClean="0">
                <a:latin typeface="Gill Sans"/>
              </a:rPr>
              <a:t> </a:t>
            </a:r>
            <a:r>
              <a:rPr lang="en-US" sz="2800" b="1" dirty="0" smtClean="0">
                <a:solidFill>
                  <a:srgbClr val="D9531E"/>
                </a:solidFill>
                <a:latin typeface="Gill Sans"/>
              </a:rPr>
              <a:t>85%</a:t>
            </a:r>
            <a:endParaRPr lang="en-US" b="1" dirty="0">
              <a:solidFill>
                <a:srgbClr val="D9531E"/>
              </a:solidFill>
              <a:latin typeface="Gill Sans"/>
            </a:endParaRPr>
          </a:p>
          <a:p>
            <a:pPr>
              <a:spcBef>
                <a:spcPts val="1200"/>
              </a:spcBef>
            </a:pPr>
            <a:r>
              <a:rPr lang="en-US" sz="2400" dirty="0" smtClean="0">
                <a:latin typeface="Gill Sans"/>
              </a:rPr>
              <a:t>Excess fat under the chin</a:t>
            </a:r>
            <a:r>
              <a:rPr lang="en-US" sz="1200" dirty="0" smtClean="0">
                <a:latin typeface="Gill Sans"/>
              </a:rPr>
              <a:t> </a:t>
            </a:r>
            <a:r>
              <a:rPr lang="en-US" sz="2400" dirty="0" smtClean="0">
                <a:latin typeface="Gill Sans"/>
              </a:rPr>
              <a:t>/</a:t>
            </a:r>
            <a:r>
              <a:rPr lang="en-US" sz="1200" dirty="0" smtClean="0">
                <a:latin typeface="Gill Sans"/>
              </a:rPr>
              <a:t> </a:t>
            </a:r>
            <a:r>
              <a:rPr lang="en-US" sz="2400" dirty="0" smtClean="0">
                <a:latin typeface="Gill Sans"/>
              </a:rPr>
              <a:t>neck  </a:t>
            </a:r>
            <a:r>
              <a:rPr lang="en-US" sz="2800" b="1" dirty="0" smtClean="0">
                <a:solidFill>
                  <a:srgbClr val="D9531E"/>
                </a:solidFill>
                <a:latin typeface="Gill Sans"/>
              </a:rPr>
              <a:t>74%</a:t>
            </a:r>
            <a:r>
              <a:rPr lang="en-US" sz="2400" b="1" dirty="0" smtClean="0">
                <a:solidFill>
                  <a:srgbClr val="D9531E"/>
                </a:solidFill>
                <a:latin typeface="Gill Sans"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Gill Sans"/>
              </a:rPr>
              <a:t>Lines and wrinkles </a:t>
            </a:r>
            <a:r>
              <a:rPr lang="en-US" sz="2400" dirty="0" smtClean="0">
                <a:latin typeface="Gill Sans"/>
              </a:rPr>
              <a:t>around </a:t>
            </a:r>
            <a:r>
              <a:rPr lang="en-US" sz="2400" dirty="0">
                <a:latin typeface="Gill Sans"/>
              </a:rPr>
              <a:t>and under the eyes </a:t>
            </a:r>
            <a:r>
              <a:rPr lang="en-US" sz="2400" dirty="0" smtClean="0">
                <a:latin typeface="Gill Sans"/>
              </a:rPr>
              <a:t> </a:t>
            </a:r>
            <a:r>
              <a:rPr lang="en-US" sz="2800" b="1" dirty="0" smtClean="0">
                <a:solidFill>
                  <a:srgbClr val="D9531E"/>
                </a:solidFill>
                <a:latin typeface="Gill Sans"/>
              </a:rPr>
              <a:t>74%</a:t>
            </a:r>
            <a:endParaRPr lang="en-US" sz="2400" b="1" dirty="0">
              <a:solidFill>
                <a:srgbClr val="D9531E"/>
              </a:solidFill>
              <a:latin typeface="Gill Sans"/>
            </a:endParaRPr>
          </a:p>
          <a:p>
            <a:pPr>
              <a:spcBef>
                <a:spcPts val="1200"/>
              </a:spcBef>
            </a:pPr>
            <a:r>
              <a:rPr lang="en-US" sz="2400" dirty="0" smtClean="0">
                <a:latin typeface="Gill Sans"/>
              </a:rPr>
              <a:t>Skin </a:t>
            </a:r>
            <a:r>
              <a:rPr lang="en-US" sz="2400" dirty="0">
                <a:latin typeface="Gill Sans"/>
              </a:rPr>
              <a:t>texture </a:t>
            </a:r>
            <a:r>
              <a:rPr lang="en-US" sz="2400" dirty="0" smtClean="0">
                <a:latin typeface="Gill Sans"/>
              </a:rPr>
              <a:t>and</a:t>
            </a:r>
            <a:r>
              <a:rPr lang="en-US" sz="1200" dirty="0" smtClean="0">
                <a:latin typeface="Gill Sans"/>
              </a:rPr>
              <a:t> </a:t>
            </a:r>
            <a:r>
              <a:rPr lang="en-US" sz="2400" dirty="0" smtClean="0">
                <a:latin typeface="Gill Sans"/>
              </a:rPr>
              <a:t>/</a:t>
            </a:r>
            <a:r>
              <a:rPr lang="en-US" sz="1200" dirty="0" smtClean="0">
                <a:latin typeface="Gill Sans"/>
              </a:rPr>
              <a:t> </a:t>
            </a:r>
            <a:r>
              <a:rPr lang="en-US" sz="2400" dirty="0" smtClean="0">
                <a:latin typeface="Gill Sans"/>
              </a:rPr>
              <a:t>or </a:t>
            </a:r>
            <a:r>
              <a:rPr lang="en-US" sz="2400" dirty="0">
                <a:latin typeface="Gill Sans"/>
              </a:rPr>
              <a:t>discoloration </a:t>
            </a:r>
            <a:r>
              <a:rPr lang="en-US" sz="2400" dirty="0" smtClean="0">
                <a:latin typeface="Gill Sans"/>
              </a:rPr>
              <a:t> </a:t>
            </a:r>
            <a:r>
              <a:rPr lang="en-US" sz="2800" b="1" dirty="0" smtClean="0">
                <a:solidFill>
                  <a:srgbClr val="D9531E"/>
                </a:solidFill>
                <a:latin typeface="Gill Sans"/>
              </a:rPr>
              <a:t>71%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27000" y="4137550"/>
            <a:ext cx="744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Consumers </a:t>
            </a:r>
            <a:r>
              <a:rPr lang="en-US" sz="32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LEAST bothered </a:t>
            </a:r>
            <a:r>
              <a:rPr lang="en-US" sz="32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by…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8638" y="4787930"/>
            <a:ext cx="595747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dirty="0">
                <a:latin typeface="Gill Sans"/>
              </a:rPr>
              <a:t>Seborrheic </a:t>
            </a:r>
            <a:r>
              <a:rPr lang="en-US" sz="2400" dirty="0" err="1">
                <a:latin typeface="Gill Sans"/>
              </a:rPr>
              <a:t>keratoses</a:t>
            </a:r>
            <a:r>
              <a:rPr lang="en-US" sz="2400" dirty="0">
                <a:latin typeface="Gill Sans"/>
              </a:rPr>
              <a:t> (SK)  </a:t>
            </a:r>
            <a:r>
              <a:rPr lang="en-US" sz="2800" b="1" dirty="0" smtClean="0">
                <a:solidFill>
                  <a:srgbClr val="D9531E"/>
                </a:solidFill>
                <a:latin typeface="Gill Sans"/>
              </a:rPr>
              <a:t>40%</a:t>
            </a:r>
            <a:endParaRPr lang="en-US" sz="2400" b="1" dirty="0">
              <a:solidFill>
                <a:srgbClr val="D9531E"/>
              </a:solidFill>
              <a:latin typeface="Gill Sans"/>
            </a:endParaRPr>
          </a:p>
          <a:p>
            <a:pPr>
              <a:spcBef>
                <a:spcPts val="1200"/>
              </a:spcBef>
            </a:pPr>
            <a:r>
              <a:rPr lang="en-US" sz="2400" dirty="0" smtClean="0">
                <a:latin typeface="Gill Sans"/>
              </a:rPr>
              <a:t>Acne </a:t>
            </a:r>
            <a:r>
              <a:rPr lang="en-US" sz="2400" dirty="0">
                <a:latin typeface="Gill Sans"/>
              </a:rPr>
              <a:t>scars  </a:t>
            </a:r>
            <a:r>
              <a:rPr lang="en-US" sz="2800" b="1" dirty="0" smtClean="0">
                <a:solidFill>
                  <a:srgbClr val="D9531E"/>
                </a:solidFill>
                <a:latin typeface="Gill Sans"/>
              </a:rPr>
              <a:t>41%</a:t>
            </a:r>
            <a:endParaRPr lang="en-US" sz="2800" b="1" dirty="0">
              <a:solidFill>
                <a:srgbClr val="D9531E"/>
              </a:solidFill>
              <a:latin typeface="Gill Sans"/>
            </a:endParaRPr>
          </a:p>
          <a:p>
            <a:pPr>
              <a:spcBef>
                <a:spcPts val="1200"/>
              </a:spcBef>
            </a:pPr>
            <a:r>
              <a:rPr lang="en-US" sz="2400" dirty="0">
                <a:latin typeface="Gill Sans"/>
              </a:rPr>
              <a:t>Hair loss  </a:t>
            </a:r>
            <a:r>
              <a:rPr lang="en-US" sz="2800" b="1" dirty="0" smtClean="0">
                <a:solidFill>
                  <a:srgbClr val="D9531E"/>
                </a:solidFill>
                <a:latin typeface="Gill Sans"/>
              </a:rPr>
              <a:t>48%</a:t>
            </a:r>
            <a:endParaRPr lang="en-US" b="1" dirty="0">
              <a:solidFill>
                <a:srgbClr val="D9531E"/>
              </a:solidFill>
              <a:latin typeface="Gill Sans"/>
            </a:endParaRPr>
          </a:p>
          <a:p>
            <a:pPr>
              <a:spcBef>
                <a:spcPts val="1200"/>
              </a:spcBef>
            </a:pPr>
            <a:endParaRPr lang="en-US" b="1" dirty="0" smtClean="0">
              <a:solidFill>
                <a:srgbClr val="D9531E"/>
              </a:solidFill>
              <a:latin typeface="Gill Sans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488956" y="6476774"/>
            <a:ext cx="3670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© Copyright ASDS </a:t>
            </a:r>
            <a:r>
              <a:rPr lang="en-US" sz="900" dirty="0" smtClean="0"/>
              <a:t>2017. 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Confidential: Do not distribute or disseminate.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088" y="62779"/>
            <a:ext cx="1870438" cy="10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66601" y="1200518"/>
            <a:ext cx="883920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Top </a:t>
            </a:r>
            <a:r>
              <a:rPr lang="en-US" sz="48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</a:p>
          <a:p>
            <a:r>
              <a:rPr lang="en-US" sz="2800" b="1" dirty="0" smtClean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procedures </a:t>
            </a:r>
            <a:r>
              <a:rPr lang="en-US" sz="28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consumers are considering…</a:t>
            </a:r>
          </a:p>
          <a:p>
            <a:pPr>
              <a:spcBef>
                <a:spcPts val="1200"/>
              </a:spcBef>
            </a:pPr>
            <a:r>
              <a:rPr lang="en-US" sz="32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58%</a:t>
            </a:r>
            <a:r>
              <a:rPr lang="en-US" sz="3200" b="1" dirty="0" smtClean="0">
                <a:ln w="3175">
                  <a:solidFill>
                    <a:srgbClr val="D9531E"/>
                  </a:solidFill>
                </a:ln>
                <a:solidFill>
                  <a:srgbClr val="E48253"/>
                </a:solidFill>
                <a:latin typeface="Georgia" pitchFamily="18" charset="0"/>
              </a:rPr>
              <a:t>  </a:t>
            </a:r>
            <a:r>
              <a:rPr lang="en-US" sz="1600" b="1" dirty="0" smtClean="0">
                <a:ln w="3175">
                  <a:solidFill>
                    <a:srgbClr val="D9531E"/>
                  </a:solidFill>
                </a:ln>
                <a:solidFill>
                  <a:srgbClr val="E48253"/>
                </a:solidFill>
                <a:latin typeface="Georgia" pitchFamily="18" charset="0"/>
              </a:rPr>
              <a:t> </a:t>
            </a:r>
            <a:r>
              <a:rPr lang="en-US" sz="2700" b="1" dirty="0" smtClean="0">
                <a:ln w="3175">
                  <a:noFill/>
                </a:ln>
                <a:latin typeface="Gill Sans"/>
              </a:rPr>
              <a:t>Body sculpting</a:t>
            </a:r>
            <a:r>
              <a:rPr lang="en-US" b="1" dirty="0" smtClean="0">
                <a:ln w="3175">
                  <a:noFill/>
                </a:ln>
                <a:latin typeface="Gill Sans"/>
              </a:rPr>
              <a:t/>
            </a:r>
            <a:br>
              <a:rPr lang="en-US" b="1" dirty="0" smtClean="0">
                <a:ln w="3175">
                  <a:noFill/>
                </a:ln>
                <a:latin typeface="Gill Sans"/>
              </a:rPr>
            </a:br>
            <a:r>
              <a:rPr lang="en-US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/>
            </a:r>
            <a:br>
              <a:rPr lang="en-US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</a:br>
            <a:r>
              <a:rPr lang="en-US" sz="32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57%</a:t>
            </a:r>
            <a:r>
              <a:rPr lang="en-US" sz="2700" b="1" dirty="0" smtClean="0">
                <a:ln w="3175">
                  <a:solidFill>
                    <a:srgbClr val="D9531E"/>
                  </a:solidFill>
                </a:ln>
                <a:solidFill>
                  <a:srgbClr val="E48253"/>
                </a:solidFill>
                <a:latin typeface="Georgia" pitchFamily="18" charset="0"/>
              </a:rPr>
              <a:t>  </a:t>
            </a:r>
            <a:r>
              <a:rPr lang="en-US" sz="1600" b="1" dirty="0" smtClean="0">
                <a:ln w="3175">
                  <a:solidFill>
                    <a:srgbClr val="D9531E"/>
                  </a:solidFill>
                </a:ln>
                <a:solidFill>
                  <a:srgbClr val="E48253"/>
                </a:solidFill>
                <a:latin typeface="Georgia" pitchFamily="18" charset="0"/>
              </a:rPr>
              <a:t> </a:t>
            </a:r>
            <a:r>
              <a:rPr lang="en-US" sz="2700" b="1" dirty="0">
                <a:ln w="3175">
                  <a:noFill/>
                </a:ln>
                <a:latin typeface="Gill Sans"/>
              </a:rPr>
              <a:t>Ultrasound, laser, light and radiofrequency</a:t>
            </a:r>
          </a:p>
          <a:p>
            <a:r>
              <a:rPr lang="en-US" sz="2700" b="1" dirty="0">
                <a:ln w="3175">
                  <a:noFill/>
                </a:ln>
                <a:latin typeface="Gill Sans"/>
              </a:rPr>
              <a:t>        </a:t>
            </a:r>
            <a:r>
              <a:rPr lang="en-US" sz="2800" b="1" dirty="0">
                <a:ln w="3175">
                  <a:noFill/>
                </a:ln>
                <a:latin typeface="Gill Sans"/>
              </a:rPr>
              <a:t>   </a:t>
            </a:r>
            <a:r>
              <a:rPr lang="en-US" sz="2700" b="1" dirty="0" smtClean="0">
                <a:ln w="3175">
                  <a:noFill/>
                </a:ln>
                <a:latin typeface="Gill Sans"/>
              </a:rPr>
              <a:t>treatments </a:t>
            </a:r>
            <a:r>
              <a:rPr lang="en-US" sz="2700" b="1" dirty="0">
                <a:ln w="3175">
                  <a:noFill/>
                </a:ln>
                <a:latin typeface="Gill Sans"/>
              </a:rPr>
              <a:t>for skin tightening and wrinkles</a:t>
            </a:r>
          </a:p>
          <a:p>
            <a:pPr>
              <a:spcBef>
                <a:spcPts val="1200"/>
              </a:spcBef>
            </a:pPr>
            <a:r>
              <a:rPr lang="en-US" sz="32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53%</a:t>
            </a:r>
            <a:r>
              <a:rPr lang="en-US" sz="3600" b="1" dirty="0" smtClean="0">
                <a:ln w="3175">
                  <a:noFill/>
                </a:ln>
                <a:solidFill>
                  <a:srgbClr val="E48253"/>
                </a:solidFill>
                <a:latin typeface="Georgia" pitchFamily="18" charset="0"/>
              </a:rPr>
              <a:t>  </a:t>
            </a:r>
            <a:r>
              <a:rPr lang="en-US" sz="2700" b="1" dirty="0" smtClean="0">
                <a:ln w="3175">
                  <a:noFill/>
                </a:ln>
                <a:latin typeface="Gill Sans"/>
              </a:rPr>
              <a:t>Microdermabrasion</a:t>
            </a:r>
            <a:endParaRPr lang="en-US" sz="2700" b="1" dirty="0">
              <a:ln w="3175">
                <a:noFill/>
              </a:ln>
              <a:latin typeface="Gill Sans"/>
            </a:endParaRPr>
          </a:p>
          <a:p>
            <a:pPr>
              <a:spcBef>
                <a:spcPts val="1200"/>
              </a:spcBef>
            </a:pPr>
            <a:r>
              <a:rPr lang="en-US" sz="32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47%</a:t>
            </a:r>
            <a:r>
              <a:rPr lang="en-US" sz="3200" b="1" dirty="0" smtClean="0">
                <a:ln w="3175">
                  <a:noFill/>
                </a:ln>
                <a:solidFill>
                  <a:srgbClr val="E48253"/>
                </a:solidFill>
                <a:latin typeface="Georgia" pitchFamily="18" charset="0"/>
              </a:rPr>
              <a:t>  </a:t>
            </a:r>
            <a:r>
              <a:rPr lang="en-US" sz="2700" b="1" dirty="0" smtClean="0">
                <a:ln w="3175">
                  <a:noFill/>
                </a:ln>
                <a:latin typeface="Gill Sans"/>
              </a:rPr>
              <a:t>Laser hair removal</a:t>
            </a:r>
            <a:endParaRPr lang="en-US" sz="2700" b="1" dirty="0">
              <a:ln w="3175">
                <a:noFill/>
              </a:ln>
              <a:latin typeface="Gill Sans"/>
            </a:endParaRPr>
          </a:p>
          <a:p>
            <a:pPr marL="1089025" indent="-1089025">
              <a:spcBef>
                <a:spcPts val="1200"/>
              </a:spcBef>
            </a:pPr>
            <a:r>
              <a:rPr lang="en-US" sz="32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46%</a:t>
            </a:r>
            <a:r>
              <a:rPr lang="en-US" sz="27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12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 </a:t>
            </a:r>
            <a:r>
              <a:rPr lang="en-US" sz="2700" b="1" dirty="0" smtClean="0">
                <a:ln w="3175">
                  <a:noFill/>
                </a:ln>
                <a:latin typeface="Gill Sans"/>
              </a:rPr>
              <a:t>Injectable wrinkle-relaxers</a:t>
            </a:r>
            <a:endParaRPr lang="en-US" sz="2700" b="1" dirty="0">
              <a:ln w="3175">
                <a:noFill/>
              </a:ln>
              <a:latin typeface="Gill San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83308" y="1054184"/>
            <a:ext cx="457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5</a:t>
            </a:r>
            <a:r>
              <a:rPr lang="en-US" sz="14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endParaRPr lang="en-US" sz="1400" b="1" dirty="0">
              <a:ln w="3175">
                <a:noFill/>
              </a:ln>
              <a:solidFill>
                <a:srgbClr val="D9531E"/>
              </a:solidFill>
              <a:latin typeface="Georgia" pitchFamily="18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88956" y="6476774"/>
            <a:ext cx="3670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© Copyright ASDS </a:t>
            </a:r>
            <a:r>
              <a:rPr lang="en-US" sz="900" dirty="0" smtClean="0"/>
              <a:t>2017. 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Confidential: Do not distribute or disseminate.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088" y="62779"/>
            <a:ext cx="1870438" cy="10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72322" y="1200610"/>
            <a:ext cx="106719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WHY</a:t>
            </a:r>
            <a:r>
              <a:rPr lang="en-US" sz="6000" b="1" dirty="0">
                <a:ln w="3175">
                  <a:noFill/>
                </a:ln>
                <a:solidFill>
                  <a:srgbClr val="37939B"/>
                </a:solidFill>
                <a:latin typeface="Gill Sans"/>
              </a:rPr>
              <a:t> </a:t>
            </a:r>
            <a:endParaRPr lang="en-US" sz="6000" b="1" dirty="0" smtClean="0">
              <a:ln w="3175">
                <a:noFill/>
              </a:ln>
              <a:solidFill>
                <a:srgbClr val="37939B"/>
              </a:solidFill>
              <a:latin typeface="Gill Sans"/>
            </a:endParaRPr>
          </a:p>
          <a:p>
            <a:r>
              <a:rPr lang="en-US" sz="2800" b="1" dirty="0" smtClean="0">
                <a:ln w="3175">
                  <a:noFill/>
                </a:ln>
                <a:solidFill>
                  <a:srgbClr val="37939B"/>
                </a:solidFill>
                <a:latin typeface="Gill Sans"/>
              </a:rPr>
              <a:t>are </a:t>
            </a:r>
            <a:r>
              <a:rPr lang="en-US" sz="2800" b="1" dirty="0">
                <a:ln w="3175">
                  <a:noFill/>
                </a:ln>
                <a:solidFill>
                  <a:srgbClr val="37939B"/>
                </a:solidFill>
                <a:latin typeface="Gill Sans"/>
              </a:rPr>
              <a:t>consumers turning </a:t>
            </a:r>
            <a:r>
              <a:rPr lang="en-US" sz="2800" b="1" dirty="0" smtClean="0">
                <a:ln w="3175">
                  <a:noFill/>
                </a:ln>
                <a:solidFill>
                  <a:srgbClr val="37939B"/>
                </a:solidFill>
                <a:latin typeface="Gill Sans"/>
              </a:rPr>
              <a:t>to </a:t>
            </a:r>
            <a:r>
              <a:rPr lang="en-US" sz="2800" b="1" dirty="0">
                <a:ln w="3175">
                  <a:noFill/>
                </a:ln>
                <a:solidFill>
                  <a:srgbClr val="37939B"/>
                </a:solidFill>
                <a:latin typeface="Gill Sans"/>
              </a:rPr>
              <a:t>cosmetic procedures?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6610" y="2583999"/>
            <a:ext cx="8839201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Top</a:t>
            </a:r>
            <a:r>
              <a:rPr lang="en-US" sz="32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54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3</a:t>
            </a:r>
            <a:r>
              <a:rPr lang="en-US" sz="27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36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reasons </a:t>
            </a:r>
            <a:r>
              <a:rPr lang="en-US" sz="60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5</a:t>
            </a:r>
            <a:r>
              <a:rPr lang="en-US" sz="36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years in a row!</a:t>
            </a:r>
            <a:endParaRPr lang="en-US" sz="1600" b="1" dirty="0" smtClean="0">
              <a:ln w="3175">
                <a:solidFill>
                  <a:srgbClr val="D9531E"/>
                </a:solidFill>
              </a:ln>
              <a:solidFill>
                <a:srgbClr val="E48253"/>
              </a:solidFill>
              <a:latin typeface="Georgia" pitchFamily="18" charset="0"/>
            </a:endParaRPr>
          </a:p>
          <a:p>
            <a:pPr>
              <a:spcBef>
                <a:spcPts val="1200"/>
              </a:spcBef>
            </a:pPr>
            <a:r>
              <a:rPr lang="en-US" sz="3200" b="1" dirty="0" smtClean="0">
                <a:ln w="3175">
                  <a:noFill/>
                </a:ln>
                <a:latin typeface="Gill Sans"/>
              </a:rPr>
              <a:t>I want to feel more confident</a:t>
            </a:r>
          </a:p>
          <a:p>
            <a:pPr>
              <a:spcBef>
                <a:spcPts val="1800"/>
              </a:spcBef>
            </a:pPr>
            <a:r>
              <a:rPr lang="en-US" sz="3200" b="1" dirty="0" smtClean="0">
                <a:ln w="3175">
                  <a:noFill/>
                </a:ln>
                <a:latin typeface="Gill Sans"/>
              </a:rPr>
              <a:t>I </a:t>
            </a:r>
            <a:r>
              <a:rPr lang="en-US" sz="3200" b="1" dirty="0">
                <a:ln w="3175">
                  <a:noFill/>
                </a:ln>
                <a:latin typeface="Gill Sans"/>
              </a:rPr>
              <a:t>want to look as young as I feel for my </a:t>
            </a:r>
            <a:r>
              <a:rPr lang="en-US" sz="3200" b="1" dirty="0" smtClean="0">
                <a:ln w="3175">
                  <a:noFill/>
                </a:ln>
                <a:latin typeface="Gill Sans"/>
              </a:rPr>
              <a:t>age</a:t>
            </a:r>
          </a:p>
          <a:p>
            <a:pPr>
              <a:spcBef>
                <a:spcPts val="1800"/>
              </a:spcBef>
            </a:pPr>
            <a:r>
              <a:rPr lang="en-US" sz="3200" b="1" dirty="0">
                <a:ln w="3175">
                  <a:noFill/>
                </a:ln>
                <a:latin typeface="Gill Sans"/>
              </a:rPr>
              <a:t>I want to appear more attractive</a:t>
            </a:r>
          </a:p>
          <a:p>
            <a:pPr>
              <a:spcBef>
                <a:spcPts val="1800"/>
              </a:spcBef>
            </a:pPr>
            <a:endParaRPr lang="en-US" sz="3200" b="1" dirty="0">
              <a:ln w="3175">
                <a:noFill/>
              </a:ln>
              <a:latin typeface="Gill San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88956" y="6476774"/>
            <a:ext cx="3670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© Copyright ASDS </a:t>
            </a:r>
            <a:r>
              <a:rPr lang="en-US" sz="900" dirty="0" smtClean="0"/>
              <a:t>2017. 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Confidential: Do not distribute or disseminate.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088" y="62779"/>
            <a:ext cx="1870438" cy="10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6794" y="1232385"/>
            <a:ext cx="91675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WHY</a:t>
            </a:r>
            <a:r>
              <a:rPr lang="en-US" sz="2800" b="1" dirty="0">
                <a:ln w="3175">
                  <a:noFill/>
                </a:ln>
                <a:solidFill>
                  <a:srgbClr val="37939B"/>
                </a:solidFill>
                <a:latin typeface="Gill Sans"/>
              </a:rPr>
              <a:t> </a:t>
            </a:r>
            <a:r>
              <a:rPr lang="en-US" sz="3200" b="1" dirty="0">
                <a:ln w="3175">
                  <a:noFill/>
                </a:ln>
                <a:solidFill>
                  <a:srgbClr val="37939B"/>
                </a:solidFill>
                <a:latin typeface="Gill Sans"/>
              </a:rPr>
              <a:t>are consumers waiting?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9194" y="2117019"/>
            <a:ext cx="8839201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Top</a:t>
            </a:r>
            <a:r>
              <a:rPr lang="en-US" sz="32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54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4</a:t>
            </a:r>
            <a:r>
              <a:rPr lang="en-US" sz="27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36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reasons</a:t>
            </a:r>
            <a:endParaRPr lang="en-US" sz="3600" b="1" dirty="0">
              <a:ln w="3175">
                <a:solidFill>
                  <a:srgbClr val="D9531E"/>
                </a:solidFill>
              </a:ln>
              <a:solidFill>
                <a:srgbClr val="E48253"/>
              </a:solidFill>
              <a:latin typeface="Georgia" pitchFamily="18" charset="0"/>
            </a:endParaRPr>
          </a:p>
          <a:p>
            <a:pPr>
              <a:spcBef>
                <a:spcPts val="1200"/>
              </a:spcBef>
            </a:pPr>
            <a:r>
              <a:rPr lang="en-US" sz="3200" b="1" dirty="0">
                <a:latin typeface="Gill Sans"/>
                <a:cs typeface="Calibri" pitchFamily="34" charset="0"/>
              </a:rPr>
              <a:t>Cost </a:t>
            </a:r>
          </a:p>
          <a:p>
            <a:pPr>
              <a:spcBef>
                <a:spcPts val="1800"/>
              </a:spcBef>
            </a:pPr>
            <a:r>
              <a:rPr lang="en-US" sz="3200" b="1" dirty="0" smtClean="0">
                <a:latin typeface="Gill Sans"/>
                <a:cs typeface="Calibri" pitchFamily="34" charset="0"/>
              </a:rPr>
              <a:t>May be painful</a:t>
            </a:r>
          </a:p>
          <a:p>
            <a:pPr>
              <a:spcBef>
                <a:spcPts val="1800"/>
              </a:spcBef>
            </a:pPr>
            <a:r>
              <a:rPr lang="en-US" sz="3200" b="1" dirty="0">
                <a:latin typeface="Gill Sans"/>
                <a:cs typeface="Calibri" pitchFamily="34" charset="0"/>
              </a:rPr>
              <a:t>May not get the results I’m looking for</a:t>
            </a:r>
          </a:p>
          <a:p>
            <a:pPr>
              <a:spcBef>
                <a:spcPts val="1800"/>
              </a:spcBef>
            </a:pPr>
            <a:r>
              <a:rPr lang="en-US" sz="3200" b="1" dirty="0" smtClean="0">
                <a:latin typeface="Gill Sans"/>
                <a:cs typeface="Calibri" pitchFamily="34" charset="0"/>
              </a:rPr>
              <a:t>Don't know what practitioner to see </a:t>
            </a:r>
            <a:endParaRPr lang="en-US" sz="3200" b="1" dirty="0">
              <a:latin typeface="Gill Sans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88956" y="6476774"/>
            <a:ext cx="3670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© Copyright ASDS </a:t>
            </a:r>
            <a:r>
              <a:rPr lang="en-US" sz="900" dirty="0" smtClean="0"/>
              <a:t>2017. 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Confidential: Do not distribute or disseminate.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088" y="62779"/>
            <a:ext cx="1870438" cy="10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0031" y="1203809"/>
            <a:ext cx="107166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WHAT </a:t>
            </a:r>
            <a:r>
              <a:rPr lang="en-US" sz="3200" b="1" dirty="0">
                <a:ln w="3175">
                  <a:noFill/>
                </a:ln>
                <a:solidFill>
                  <a:srgbClr val="37939B"/>
                </a:solidFill>
                <a:latin typeface="Gill Sans"/>
              </a:rPr>
              <a:t>has the most influence?</a:t>
            </a:r>
            <a:endParaRPr lang="en-US" sz="4000" b="1" dirty="0">
              <a:ln w="3175">
                <a:noFill/>
              </a:ln>
              <a:solidFill>
                <a:srgbClr val="37939B"/>
              </a:solidFill>
              <a:latin typeface="Gill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472" y="2034385"/>
            <a:ext cx="700254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Top </a:t>
            </a:r>
            <a:r>
              <a:rPr lang="en-US" sz="44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3</a:t>
            </a:r>
            <a:r>
              <a:rPr lang="en-US" sz="36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32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of 11 factors influencing </a:t>
            </a:r>
            <a:br>
              <a:rPr lang="en-US" sz="32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</a:br>
            <a:r>
              <a:rPr lang="en-US" sz="32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the selection of a practitioner</a:t>
            </a:r>
          </a:p>
          <a:p>
            <a:pPr>
              <a:spcBef>
                <a:spcPts val="1200"/>
              </a:spcBef>
            </a:pPr>
            <a:r>
              <a:rPr lang="en-US" sz="36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49%</a:t>
            </a:r>
            <a:r>
              <a:rPr lang="en-US" sz="24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11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24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3200" b="1" dirty="0">
                <a:ln w="3175">
                  <a:noFill/>
                </a:ln>
                <a:latin typeface="Gill Sans"/>
              </a:rPr>
              <a:t>Price</a:t>
            </a:r>
            <a:endParaRPr lang="en-US" sz="2800" b="1" dirty="0">
              <a:ln w="3175">
                <a:noFill/>
              </a:ln>
              <a:latin typeface="Gill Sans"/>
            </a:endParaRPr>
          </a:p>
          <a:p>
            <a:pPr>
              <a:spcBef>
                <a:spcPts val="1200"/>
              </a:spcBef>
            </a:pPr>
            <a:r>
              <a:rPr lang="en-US" sz="36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41%</a:t>
            </a:r>
            <a:r>
              <a:rPr lang="en-US" sz="28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 </a:t>
            </a:r>
            <a:r>
              <a:rPr lang="en-US" sz="3200" b="1" dirty="0" smtClean="0">
                <a:ln w="3175">
                  <a:noFill/>
                </a:ln>
                <a:latin typeface="Gill Sans"/>
              </a:rPr>
              <a:t>SPECIALTY </a:t>
            </a:r>
            <a:r>
              <a:rPr lang="en-US" sz="3200" b="1" dirty="0">
                <a:ln w="3175">
                  <a:noFill/>
                </a:ln>
                <a:latin typeface="Gill Sans"/>
              </a:rPr>
              <a:t>in which the </a:t>
            </a:r>
            <a:br>
              <a:rPr lang="en-US" sz="3200" b="1" dirty="0">
                <a:ln w="3175">
                  <a:noFill/>
                </a:ln>
                <a:latin typeface="Gill Sans"/>
              </a:rPr>
            </a:br>
            <a:r>
              <a:rPr lang="en-US" sz="3200" b="1" dirty="0">
                <a:ln w="3175">
                  <a:noFill/>
                </a:ln>
                <a:latin typeface="Gill Sans"/>
              </a:rPr>
              <a:t>          </a:t>
            </a:r>
            <a:r>
              <a:rPr lang="en-US" sz="1600" b="1" dirty="0" smtClean="0">
                <a:ln w="3175">
                  <a:noFill/>
                </a:ln>
                <a:latin typeface="Gill Sans"/>
              </a:rPr>
              <a:t> </a:t>
            </a:r>
            <a:r>
              <a:rPr lang="en-US" sz="3200" b="1" dirty="0" smtClean="0">
                <a:ln w="3175">
                  <a:noFill/>
                </a:ln>
                <a:latin typeface="Gill Sans"/>
              </a:rPr>
              <a:t>physician </a:t>
            </a:r>
            <a:r>
              <a:rPr lang="en-US" sz="3200" b="1" dirty="0">
                <a:ln w="3175">
                  <a:noFill/>
                </a:ln>
                <a:latin typeface="Gill Sans"/>
              </a:rPr>
              <a:t>is board-certified</a:t>
            </a:r>
          </a:p>
          <a:p>
            <a:pPr>
              <a:spcBef>
                <a:spcPts val="1200"/>
              </a:spcBef>
            </a:pPr>
            <a:r>
              <a:rPr lang="en-US" sz="36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37%</a:t>
            </a:r>
            <a:r>
              <a:rPr lang="en-US" sz="9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11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6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   </a:t>
            </a:r>
            <a:r>
              <a:rPr lang="en-US" sz="3200" b="1" dirty="0" smtClean="0">
                <a:ln w="3175">
                  <a:noFill/>
                </a:ln>
                <a:latin typeface="Gill Sans"/>
              </a:rPr>
              <a:t>Referral </a:t>
            </a:r>
            <a:r>
              <a:rPr lang="en-US" sz="3200" b="1" dirty="0">
                <a:ln w="3175">
                  <a:noFill/>
                </a:ln>
                <a:latin typeface="Gill Sans"/>
              </a:rPr>
              <a:t>from a physician</a:t>
            </a:r>
            <a:endParaRPr lang="en-US" sz="2000" b="1" dirty="0">
              <a:ln w="3175">
                <a:noFill/>
              </a:ln>
              <a:latin typeface="Gill Sans"/>
            </a:endParaRPr>
          </a:p>
          <a:p>
            <a:pPr>
              <a:spcBef>
                <a:spcPts val="600"/>
              </a:spcBef>
            </a:pPr>
            <a:endParaRPr lang="en-US" sz="2400" b="1" dirty="0">
              <a:ln w="3175">
                <a:noFill/>
              </a:ln>
              <a:latin typeface="Gill Sans"/>
            </a:endParaRPr>
          </a:p>
          <a:p>
            <a:pPr>
              <a:spcBef>
                <a:spcPts val="600"/>
              </a:spcBef>
            </a:pPr>
            <a:endParaRPr lang="en-US" sz="2000" b="1" dirty="0">
              <a:ln w="3175">
                <a:noFill/>
              </a:ln>
              <a:latin typeface="Gill San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88956" y="6476774"/>
            <a:ext cx="3670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© Copyright ASDS </a:t>
            </a:r>
            <a:r>
              <a:rPr lang="en-US" sz="900" dirty="0" smtClean="0"/>
              <a:t>2017. 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Confidential: Do not distribute or disseminate.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088" y="62779"/>
            <a:ext cx="1870438" cy="10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1075" y="1203809"/>
            <a:ext cx="99359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n w="3175">
                  <a:noFill/>
                </a:ln>
                <a:solidFill>
                  <a:srgbClr val="37939B"/>
                </a:solidFill>
                <a:latin typeface="Georgia" pitchFamily="18" charset="0"/>
              </a:rPr>
              <a:t>WHAT </a:t>
            </a:r>
            <a:r>
              <a:rPr lang="en-US" sz="3200" b="1" dirty="0">
                <a:ln w="3175">
                  <a:noFill/>
                </a:ln>
                <a:solidFill>
                  <a:srgbClr val="37939B"/>
                </a:solidFill>
                <a:latin typeface="Gill Sans"/>
              </a:rPr>
              <a:t>has the most influence?</a:t>
            </a:r>
            <a:endParaRPr lang="en-US" sz="4000" b="1" dirty="0">
              <a:ln w="3175">
                <a:noFill/>
              </a:ln>
              <a:solidFill>
                <a:srgbClr val="37939B"/>
              </a:solidFill>
              <a:latin typeface="Gill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1994" y="2053435"/>
            <a:ext cx="7002543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Top </a:t>
            </a:r>
            <a:r>
              <a:rPr lang="en-US" sz="44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3</a:t>
            </a:r>
            <a:r>
              <a:rPr lang="en-US" sz="36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32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of 14 factors influencing </a:t>
            </a:r>
            <a:br>
              <a:rPr lang="en-US" sz="32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</a:br>
            <a:r>
              <a:rPr lang="en-US" sz="3200" b="1" dirty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the decision to have a procedure</a:t>
            </a:r>
          </a:p>
          <a:p>
            <a:pPr>
              <a:spcBef>
                <a:spcPts val="1800"/>
              </a:spcBef>
            </a:pPr>
            <a:r>
              <a:rPr lang="en-US" sz="36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50%</a:t>
            </a:r>
            <a:r>
              <a:rPr lang="en-US" sz="20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   </a:t>
            </a:r>
            <a:r>
              <a:rPr lang="en-US" sz="3200" b="1" dirty="0" smtClean="0">
                <a:ln w="3175">
                  <a:noFill/>
                </a:ln>
                <a:latin typeface="Gill Sans"/>
              </a:rPr>
              <a:t>DERMATOLOGIST</a:t>
            </a:r>
            <a:endParaRPr lang="en-US" sz="3200" b="1" dirty="0">
              <a:ln w="3175">
                <a:noFill/>
              </a:ln>
              <a:latin typeface="Gill Sans"/>
            </a:endParaRPr>
          </a:p>
          <a:p>
            <a:pPr>
              <a:spcBef>
                <a:spcPts val="1200"/>
              </a:spcBef>
            </a:pPr>
            <a:r>
              <a:rPr lang="en-US" sz="36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40%</a:t>
            </a:r>
            <a:r>
              <a:rPr lang="en-US" sz="20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 </a:t>
            </a:r>
            <a:r>
              <a:rPr lang="en-US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6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3200" b="1" dirty="0">
                <a:ln w="3175">
                  <a:noFill/>
                </a:ln>
                <a:latin typeface="Gill Sans"/>
              </a:rPr>
              <a:t>Friends</a:t>
            </a:r>
            <a:endParaRPr lang="en-US" sz="2000" b="1" dirty="0">
              <a:ln w="3175">
                <a:noFill/>
              </a:ln>
              <a:latin typeface="Gill Sans"/>
            </a:endParaRPr>
          </a:p>
          <a:p>
            <a:pPr>
              <a:spcBef>
                <a:spcPts val="1200"/>
              </a:spcBef>
            </a:pPr>
            <a:r>
              <a:rPr lang="en-US" sz="36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34%</a:t>
            </a:r>
            <a:r>
              <a:rPr lang="en-US" sz="20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10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</a:t>
            </a:r>
            <a:r>
              <a:rPr lang="en-US" sz="1400" b="1" dirty="0" smtClean="0">
                <a:ln w="3175">
                  <a:noFill/>
                </a:ln>
                <a:solidFill>
                  <a:srgbClr val="D9531E"/>
                </a:solidFill>
                <a:latin typeface="Georgia" pitchFamily="18" charset="0"/>
              </a:rPr>
              <a:t>   </a:t>
            </a:r>
            <a:r>
              <a:rPr lang="en-US" sz="3200" b="1" dirty="0" smtClean="0">
                <a:ln w="3175">
                  <a:noFill/>
                </a:ln>
                <a:latin typeface="Gill Sans"/>
              </a:rPr>
              <a:t>Primary </a:t>
            </a:r>
            <a:r>
              <a:rPr lang="en-US" sz="3200" b="1" dirty="0">
                <a:ln w="3175">
                  <a:noFill/>
                </a:ln>
                <a:latin typeface="Gill Sans"/>
              </a:rPr>
              <a:t>care physicians</a:t>
            </a:r>
            <a:endParaRPr lang="en-US" sz="2400" b="1" dirty="0">
              <a:ln w="3175">
                <a:noFill/>
              </a:ln>
              <a:latin typeface="Gill Sans"/>
            </a:endParaRPr>
          </a:p>
          <a:p>
            <a:pPr>
              <a:spcBef>
                <a:spcPts val="600"/>
              </a:spcBef>
            </a:pPr>
            <a:endParaRPr lang="en-US" sz="2400" b="1" dirty="0">
              <a:ln w="3175">
                <a:noFill/>
              </a:ln>
              <a:latin typeface="Gill Sans"/>
            </a:endParaRPr>
          </a:p>
          <a:p>
            <a:pPr>
              <a:spcBef>
                <a:spcPts val="600"/>
              </a:spcBef>
            </a:pPr>
            <a:endParaRPr lang="en-US" sz="2000" b="1" dirty="0">
              <a:ln w="3175">
                <a:noFill/>
              </a:ln>
              <a:latin typeface="Gill San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88956" y="6476774"/>
            <a:ext cx="3670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/>
              <a:t>© Copyright ASDS </a:t>
            </a:r>
            <a:r>
              <a:rPr lang="en-US" sz="900" dirty="0" smtClean="0"/>
              <a:t>2017. 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Confidential: Do not distribute or disseminate.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088" y="62779"/>
            <a:ext cx="1870438" cy="102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16421</TotalTime>
  <Words>451</Words>
  <Application>Microsoft Office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Gill Sans</vt:lpstr>
      <vt:lpstr>Wingdings</vt:lpstr>
      <vt:lpstr>Office Theme</vt:lpstr>
      <vt:lpstr>Custom Design</vt:lpstr>
      <vt:lpstr>2017  ASDS Consumer Survey  on Cosmetic Dermatologic Procedures</vt:lpstr>
      <vt:lpstr> Methodology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Five Year Review</vt:lpstr>
      <vt:lpstr>2017  ASDS Consumer Survey  on Cosmetic Dermatologic Procedures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Jaimey Wilman</cp:lastModifiedBy>
  <cp:revision>587</cp:revision>
  <dcterms:created xsi:type="dcterms:W3CDTF">2013-02-15T16:47:29Z</dcterms:created>
  <dcterms:modified xsi:type="dcterms:W3CDTF">2017-05-08T21:38:40Z</dcterms:modified>
</cp:coreProperties>
</file>